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Inter Bold" panose="020B0604020202020204" charset="0"/>
      <p:regular r:id="rId18"/>
    </p:embeddedFont>
    <p:embeddedFont>
      <p:font typeface="Open Sans" panose="020B0604020202020204" charset="0"/>
      <p:regular r:id="rId19"/>
      <p:bold r:id="rId20"/>
      <p:italic r:id="rId21"/>
      <p:boldItalic r:id="rId22"/>
    </p:embeddedFont>
    <p:embeddedFont>
      <p:font typeface="Open Sans Bold" panose="020B0604020202020204" charset="0"/>
      <p:regular r:id="rId23"/>
    </p:embeddedFont>
    <p:embeddedFont>
      <p:font typeface="Antonio Bold" panose="020B0604020202020204" charset="0"/>
      <p:regular r:id="rId24"/>
    </p:embeddedFont>
    <p:embeddedFont>
      <p:font typeface="Lato Bold" panose="020B0604020202020204" charset="0"/>
      <p:regular r:id="rId25"/>
    </p:embeddedFont>
    <p:embeddedFont>
      <p:font typeface="Roboto Bold" panose="020B0604020202020204" charset="0"/>
      <p:regular r:id="rId26"/>
    </p:embeddedFont>
    <p:embeddedFont>
      <p:font typeface="Calibri" panose="020F0502020204030204" pitchFamily="34" charset="0"/>
      <p:regular r:id="rId27"/>
      <p:bold r:id="rId28"/>
      <p:italic r:id="rId29"/>
      <p:boldItalic r:id="rId30"/>
    </p:embeddedFont>
    <p:embeddedFont>
      <p:font typeface="Poppins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49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7.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jpeg"/><Relationship Id="rId7" Type="http://schemas.openxmlformats.org/officeDocument/2006/relationships/image" Target="../media/image3.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hyperlink" Target="https://spbguvm.ru/2023/07/%d1%81%d0%bf%d0%b1%d0%b3%d1%83%d0%b2%d0%bc-%d0%b2-%d1%80%d0%b5%d0%b9%d1%82%d0%b8%d0%bd%d0%b3%d0%b5-%d0%b0%d0%b3%d0%b5%d0%bd%d1%82%d1%81%d1%82%d0%b2%d0%b0-raex-%d0%bb%d0%b8%d0%b4%d0%b5%d1%8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500" t="-23137" r="-5500" b="-23137"/>
            </a:stretch>
          </a:blipFill>
        </p:spPr>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6936003" y="3203404"/>
            <a:ext cx="4415993" cy="2165677"/>
          </a:xfrm>
          <a:custGeom>
            <a:avLst/>
            <a:gdLst/>
            <a:ahLst/>
            <a:cxnLst/>
            <a:rect l="l" t="t" r="r" b="b"/>
            <a:pathLst>
              <a:path w="4415993" h="2165677">
                <a:moveTo>
                  <a:pt x="0" y="0"/>
                </a:moveTo>
                <a:lnTo>
                  <a:pt x="4415994" y="0"/>
                </a:lnTo>
                <a:lnTo>
                  <a:pt x="4415994" y="2165676"/>
                </a:lnTo>
                <a:lnTo>
                  <a:pt x="0" y="2165676"/>
                </a:lnTo>
                <a:lnTo>
                  <a:pt x="0" y="0"/>
                </a:lnTo>
                <a:close/>
              </a:path>
            </a:pathLst>
          </a:custGeom>
          <a:blipFill>
            <a:blip r:embed="rId5"/>
            <a:stretch>
              <a:fillRect l="-42" r="-42"/>
            </a:stretch>
          </a:blipFill>
        </p:spPr>
      </p:sp>
      <p:sp>
        <p:nvSpPr>
          <p:cNvPr id="5" name="TextBox 5"/>
          <p:cNvSpPr txBox="1"/>
          <p:nvPr/>
        </p:nvSpPr>
        <p:spPr>
          <a:xfrm>
            <a:off x="1219200" y="5703481"/>
            <a:ext cx="16419527" cy="1460272"/>
          </a:xfrm>
          <a:prstGeom prst="rect">
            <a:avLst/>
          </a:prstGeom>
        </p:spPr>
        <p:txBody>
          <a:bodyPr wrap="square" lIns="0" tIns="0" rIns="0" bIns="0" rtlCol="0" anchor="t">
            <a:spAutoFit/>
          </a:bodyPr>
          <a:lstStyle/>
          <a:p>
            <a:pPr algn="ctr">
              <a:lnSpc>
                <a:spcPts val="12423"/>
              </a:lnSpc>
              <a:spcBef>
                <a:spcPct val="0"/>
              </a:spcBef>
            </a:pPr>
            <a:r>
              <a:rPr lang="en-US" sz="8874" cap="all" dirty="0">
                <a:solidFill>
                  <a:srgbClr val="FFFFFF"/>
                </a:solidFill>
                <a:latin typeface="Inter Bold"/>
              </a:rPr>
              <a:t>university's anniversary</a:t>
            </a:r>
          </a:p>
        </p:txBody>
      </p:sp>
      <p:sp>
        <p:nvSpPr>
          <p:cNvPr id="6" name="TextBox 6"/>
          <p:cNvSpPr txBox="1"/>
          <p:nvPr/>
        </p:nvSpPr>
        <p:spPr>
          <a:xfrm>
            <a:off x="787867" y="736356"/>
            <a:ext cx="3326933" cy="495200"/>
          </a:xfrm>
          <a:prstGeom prst="rect">
            <a:avLst/>
          </a:prstGeom>
        </p:spPr>
        <p:txBody>
          <a:bodyPr wrap="square" lIns="0" tIns="0" rIns="0" bIns="0" rtlCol="0" anchor="t">
            <a:spAutoFit/>
          </a:bodyPr>
          <a:lstStyle/>
          <a:p>
            <a:pPr>
              <a:lnSpc>
                <a:spcPts val="1960"/>
              </a:lnSpc>
              <a:spcBef>
                <a:spcPct val="0"/>
              </a:spcBef>
            </a:pPr>
            <a:r>
              <a:rPr lang="en-GB" sz="1400" cap="all" dirty="0">
                <a:solidFill>
                  <a:srgbClr val="FFFFFF"/>
                </a:solidFill>
                <a:latin typeface="Open Sans Bold"/>
              </a:rPr>
              <a:t>The 215</a:t>
            </a:r>
            <a:r>
              <a:rPr lang="en-GB" sz="1400" cap="all" baseline="30000" dirty="0">
                <a:solidFill>
                  <a:srgbClr val="FFFFFF"/>
                </a:solidFill>
                <a:latin typeface="Open Sans Bold"/>
              </a:rPr>
              <a:t>th</a:t>
            </a:r>
            <a:r>
              <a:rPr lang="en-GB" sz="1400" cap="all" dirty="0">
                <a:solidFill>
                  <a:srgbClr val="FFFFFF"/>
                </a:solidFill>
                <a:latin typeface="Open Sans Bold"/>
              </a:rPr>
              <a:t> anniversary of veterinary education in Russia</a:t>
            </a:r>
            <a:endParaRPr lang="en-US" sz="1400" cap="all" dirty="0">
              <a:solidFill>
                <a:srgbClr val="FFFFFF"/>
              </a:solidFill>
              <a:latin typeface="Open Sans Bold"/>
            </a:endParaRPr>
          </a:p>
        </p:txBody>
      </p:sp>
      <p:sp>
        <p:nvSpPr>
          <p:cNvPr id="7" name="TextBox 7"/>
          <p:cNvSpPr txBox="1"/>
          <p:nvPr/>
        </p:nvSpPr>
        <p:spPr>
          <a:xfrm>
            <a:off x="787867" y="8999855"/>
            <a:ext cx="1349143" cy="495200"/>
          </a:xfrm>
          <a:prstGeom prst="rect">
            <a:avLst/>
          </a:prstGeom>
        </p:spPr>
        <p:txBody>
          <a:bodyPr lIns="0" tIns="0" rIns="0" bIns="0" rtlCol="0" anchor="t">
            <a:spAutoFit/>
          </a:bodyPr>
          <a:lstStyle/>
          <a:p>
            <a:pPr>
              <a:lnSpc>
                <a:spcPts val="1960"/>
              </a:lnSpc>
            </a:pPr>
            <a:r>
              <a:rPr lang="en-US" sz="1400" dirty="0">
                <a:solidFill>
                  <a:srgbClr val="FFFFFF"/>
                </a:solidFill>
                <a:latin typeface="Open Sans"/>
              </a:rPr>
              <a:t>2023</a:t>
            </a:r>
          </a:p>
          <a:p>
            <a:pPr>
              <a:lnSpc>
                <a:spcPts val="1960"/>
              </a:lnSpc>
              <a:spcBef>
                <a:spcPct val="0"/>
              </a:spcBef>
            </a:pPr>
            <a:r>
              <a:rPr lang="en-GB" sz="1400" dirty="0" err="1">
                <a:solidFill>
                  <a:srgbClr val="FFFFFF"/>
                </a:solidFill>
                <a:latin typeface="Open Sans"/>
              </a:rPr>
              <a:t>SPbSUVM</a:t>
            </a:r>
            <a:endParaRPr lang="en-US" sz="1400" dirty="0">
              <a:solidFill>
                <a:srgbClr val="FFFFFF"/>
              </a:solidFill>
              <a:latin typeface="Open Sans"/>
            </a:endParaRPr>
          </a:p>
        </p:txBody>
      </p:sp>
      <p:sp>
        <p:nvSpPr>
          <p:cNvPr id="8" name="TextBox 8"/>
          <p:cNvSpPr txBox="1"/>
          <p:nvPr/>
        </p:nvSpPr>
        <p:spPr>
          <a:xfrm>
            <a:off x="3837695" y="7536254"/>
            <a:ext cx="10612611" cy="264160"/>
          </a:xfrm>
          <a:prstGeom prst="rect">
            <a:avLst/>
          </a:prstGeom>
        </p:spPr>
        <p:txBody>
          <a:bodyPr lIns="0" tIns="0" rIns="0" bIns="0" rtlCol="0" anchor="t">
            <a:spAutoFit/>
          </a:bodyPr>
          <a:lstStyle/>
          <a:p>
            <a:pPr algn="ctr">
              <a:lnSpc>
                <a:spcPts val="2239"/>
              </a:lnSpc>
              <a:spcBef>
                <a:spcPct val="0"/>
              </a:spcBef>
            </a:pPr>
            <a:r>
              <a:rPr lang="en-US" sz="1599" cap="all" spc="100" dirty="0">
                <a:solidFill>
                  <a:srgbClr val="FFFFFF"/>
                </a:solidFill>
                <a:latin typeface="Open Sans"/>
              </a:rPr>
              <a:t>Saint-Petersburg State University of Veterinary Medicine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
            </a:blip>
            <a:stretch>
              <a:fillRect t="-9259" b="-9259"/>
            </a:stretch>
          </a:blipFill>
        </p:spPr>
      </p:sp>
      <p:grpSp>
        <p:nvGrpSpPr>
          <p:cNvPr id="3" name="Group 3"/>
          <p:cNvGrpSpPr/>
          <p:nvPr/>
        </p:nvGrpSpPr>
        <p:grpSpPr>
          <a:xfrm>
            <a:off x="17945100" y="8232317"/>
            <a:ext cx="1026615" cy="1025983"/>
            <a:chOff x="0" y="0"/>
            <a:chExt cx="3289242" cy="3287216"/>
          </a:xfrm>
        </p:grpSpPr>
        <p:sp>
          <p:nvSpPr>
            <p:cNvPr id="4" name="Freeform 4"/>
            <p:cNvSpPr/>
            <p:nvPr/>
          </p:nvSpPr>
          <p:spPr>
            <a:xfrm>
              <a:off x="0" y="0"/>
              <a:ext cx="3289242" cy="3287216"/>
            </a:xfrm>
            <a:custGeom>
              <a:avLst/>
              <a:gdLst/>
              <a:ahLst/>
              <a:cxnLst/>
              <a:rect l="l" t="t" r="r" b="b"/>
              <a:pathLst>
                <a:path w="3289242" h="3287216">
                  <a:moveTo>
                    <a:pt x="0" y="0"/>
                  </a:moveTo>
                  <a:lnTo>
                    <a:pt x="3289242" y="0"/>
                  </a:lnTo>
                  <a:lnTo>
                    <a:pt x="3289242" y="3287216"/>
                  </a:lnTo>
                  <a:lnTo>
                    <a:pt x="0" y="3287216"/>
                  </a:lnTo>
                  <a:close/>
                </a:path>
              </a:pathLst>
            </a:custGeom>
            <a:solidFill>
              <a:srgbClr val="112B8E"/>
            </a:solidFill>
          </p:spPr>
        </p:sp>
      </p:grpSp>
      <p:sp>
        <p:nvSpPr>
          <p:cNvPr id="5" name="Freeform 5"/>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7460894" y="6334995"/>
            <a:ext cx="4490282" cy="646601"/>
          </a:xfrm>
          <a:custGeom>
            <a:avLst/>
            <a:gdLst/>
            <a:ahLst/>
            <a:cxnLst/>
            <a:rect l="l" t="t" r="r" b="b"/>
            <a:pathLst>
              <a:path w="4490282" h="646601">
                <a:moveTo>
                  <a:pt x="0" y="0"/>
                </a:moveTo>
                <a:lnTo>
                  <a:pt x="4490282" y="0"/>
                </a:lnTo>
                <a:lnTo>
                  <a:pt x="4490282" y="646601"/>
                </a:lnTo>
                <a:lnTo>
                  <a:pt x="0" y="646601"/>
                </a:lnTo>
                <a:lnTo>
                  <a:pt x="0" y="0"/>
                </a:lnTo>
                <a:close/>
              </a:path>
            </a:pathLst>
          </a:custGeom>
          <a:blipFill>
            <a:blip r:embed="rId5"/>
            <a:stretch>
              <a:fillRect/>
            </a:stretch>
          </a:blipFill>
        </p:spPr>
      </p:sp>
      <p:sp>
        <p:nvSpPr>
          <p:cNvPr id="7" name="Freeform 7"/>
          <p:cNvSpPr/>
          <p:nvPr/>
        </p:nvSpPr>
        <p:spPr>
          <a:xfrm>
            <a:off x="7035267" y="3751512"/>
            <a:ext cx="5051560" cy="1654729"/>
          </a:xfrm>
          <a:custGeom>
            <a:avLst/>
            <a:gdLst/>
            <a:ahLst/>
            <a:cxnLst/>
            <a:rect l="l" t="t" r="r" b="b"/>
            <a:pathLst>
              <a:path w="5051560" h="1654729">
                <a:moveTo>
                  <a:pt x="0" y="0"/>
                </a:moveTo>
                <a:lnTo>
                  <a:pt x="5051560" y="0"/>
                </a:lnTo>
                <a:lnTo>
                  <a:pt x="5051560" y="1654729"/>
                </a:lnTo>
                <a:lnTo>
                  <a:pt x="0" y="1654729"/>
                </a:lnTo>
                <a:lnTo>
                  <a:pt x="0" y="0"/>
                </a:lnTo>
                <a:close/>
              </a:path>
            </a:pathLst>
          </a:custGeom>
          <a:blipFill>
            <a:blip r:embed="rId6"/>
            <a:stretch>
              <a:fillRect b="-34264"/>
            </a:stretch>
          </a:blipFill>
        </p:spPr>
      </p:sp>
      <p:sp>
        <p:nvSpPr>
          <p:cNvPr id="8" name="Freeform 8"/>
          <p:cNvSpPr/>
          <p:nvPr/>
        </p:nvSpPr>
        <p:spPr>
          <a:xfrm>
            <a:off x="12830152" y="5558435"/>
            <a:ext cx="4201045" cy="1553120"/>
          </a:xfrm>
          <a:custGeom>
            <a:avLst/>
            <a:gdLst/>
            <a:ahLst/>
            <a:cxnLst/>
            <a:rect l="l" t="t" r="r" b="b"/>
            <a:pathLst>
              <a:path w="4201045" h="1553120">
                <a:moveTo>
                  <a:pt x="0" y="0"/>
                </a:moveTo>
                <a:lnTo>
                  <a:pt x="4201046" y="0"/>
                </a:lnTo>
                <a:lnTo>
                  <a:pt x="4201046" y="1553120"/>
                </a:lnTo>
                <a:lnTo>
                  <a:pt x="0" y="1553120"/>
                </a:lnTo>
                <a:lnTo>
                  <a:pt x="0" y="0"/>
                </a:lnTo>
                <a:close/>
              </a:path>
            </a:pathLst>
          </a:custGeom>
          <a:blipFill>
            <a:blip r:embed="rId7"/>
            <a:stretch>
              <a:fillRect r="-8226" b="-48658"/>
            </a:stretch>
          </a:blipFill>
        </p:spPr>
      </p:sp>
      <p:sp>
        <p:nvSpPr>
          <p:cNvPr id="9" name="Freeform 9"/>
          <p:cNvSpPr/>
          <p:nvPr/>
        </p:nvSpPr>
        <p:spPr>
          <a:xfrm>
            <a:off x="12086827" y="4062908"/>
            <a:ext cx="2165646" cy="1255447"/>
          </a:xfrm>
          <a:custGeom>
            <a:avLst/>
            <a:gdLst/>
            <a:ahLst/>
            <a:cxnLst/>
            <a:rect l="l" t="t" r="r" b="b"/>
            <a:pathLst>
              <a:path w="2165646" h="1255447">
                <a:moveTo>
                  <a:pt x="0" y="0"/>
                </a:moveTo>
                <a:lnTo>
                  <a:pt x="2165647" y="0"/>
                </a:lnTo>
                <a:lnTo>
                  <a:pt x="2165647" y="1255447"/>
                </a:lnTo>
                <a:lnTo>
                  <a:pt x="0" y="1255447"/>
                </a:lnTo>
                <a:lnTo>
                  <a:pt x="0" y="0"/>
                </a:lnTo>
                <a:close/>
              </a:path>
            </a:pathLst>
          </a:custGeom>
          <a:blipFill>
            <a:blip r:embed="rId8"/>
            <a:stretch>
              <a:fillRect/>
            </a:stretch>
          </a:blipFill>
        </p:spPr>
      </p:sp>
      <p:sp>
        <p:nvSpPr>
          <p:cNvPr id="10" name="Freeform 10"/>
          <p:cNvSpPr/>
          <p:nvPr/>
        </p:nvSpPr>
        <p:spPr>
          <a:xfrm>
            <a:off x="14997406" y="4082976"/>
            <a:ext cx="2011989" cy="1475459"/>
          </a:xfrm>
          <a:custGeom>
            <a:avLst/>
            <a:gdLst/>
            <a:ahLst/>
            <a:cxnLst/>
            <a:rect l="l" t="t" r="r" b="b"/>
            <a:pathLst>
              <a:path w="2011989" h="1475459">
                <a:moveTo>
                  <a:pt x="0" y="0"/>
                </a:moveTo>
                <a:lnTo>
                  <a:pt x="2011989" y="0"/>
                </a:lnTo>
                <a:lnTo>
                  <a:pt x="2011989" y="1475459"/>
                </a:lnTo>
                <a:lnTo>
                  <a:pt x="0" y="1475459"/>
                </a:lnTo>
                <a:lnTo>
                  <a:pt x="0" y="0"/>
                </a:lnTo>
                <a:close/>
              </a:path>
            </a:pathLst>
          </a:custGeom>
          <a:blipFill>
            <a:blip r:embed="rId9"/>
            <a:stretch>
              <a:fillRect/>
            </a:stretch>
          </a:blipFill>
        </p:spPr>
      </p:sp>
      <p:sp>
        <p:nvSpPr>
          <p:cNvPr id="11" name="Freeform 11"/>
          <p:cNvSpPr/>
          <p:nvPr/>
        </p:nvSpPr>
        <p:spPr>
          <a:xfrm>
            <a:off x="7460894" y="7888602"/>
            <a:ext cx="3543522" cy="1334032"/>
          </a:xfrm>
          <a:custGeom>
            <a:avLst/>
            <a:gdLst/>
            <a:ahLst/>
            <a:cxnLst/>
            <a:rect l="l" t="t" r="r" b="b"/>
            <a:pathLst>
              <a:path w="3543522" h="1334032">
                <a:moveTo>
                  <a:pt x="0" y="0"/>
                </a:moveTo>
                <a:lnTo>
                  <a:pt x="3543522" y="0"/>
                </a:lnTo>
                <a:lnTo>
                  <a:pt x="3543522" y="1334032"/>
                </a:lnTo>
                <a:lnTo>
                  <a:pt x="0" y="1334032"/>
                </a:lnTo>
                <a:lnTo>
                  <a:pt x="0" y="0"/>
                </a:lnTo>
                <a:close/>
              </a:path>
            </a:pathLst>
          </a:custGeom>
          <a:blipFill>
            <a:blip r:embed="rId10"/>
            <a:stretch>
              <a:fillRect/>
            </a:stretch>
          </a:blipFill>
        </p:spPr>
      </p:sp>
      <p:sp>
        <p:nvSpPr>
          <p:cNvPr id="12" name="Freeform 12"/>
          <p:cNvSpPr/>
          <p:nvPr/>
        </p:nvSpPr>
        <p:spPr>
          <a:xfrm>
            <a:off x="11592006" y="7832120"/>
            <a:ext cx="2660467" cy="1390514"/>
          </a:xfrm>
          <a:custGeom>
            <a:avLst/>
            <a:gdLst/>
            <a:ahLst/>
            <a:cxnLst/>
            <a:rect l="l" t="t" r="r" b="b"/>
            <a:pathLst>
              <a:path w="2660467" h="1390514">
                <a:moveTo>
                  <a:pt x="0" y="0"/>
                </a:moveTo>
                <a:lnTo>
                  <a:pt x="2660468" y="0"/>
                </a:lnTo>
                <a:lnTo>
                  <a:pt x="2660468" y="1390514"/>
                </a:lnTo>
                <a:lnTo>
                  <a:pt x="0" y="1390514"/>
                </a:lnTo>
                <a:lnTo>
                  <a:pt x="0" y="0"/>
                </a:lnTo>
                <a:close/>
              </a:path>
            </a:pathLst>
          </a:custGeom>
          <a:blipFill>
            <a:blip r:embed="rId11"/>
            <a:stretch>
              <a:fillRect t="-34005" b="-53213"/>
            </a:stretch>
          </a:blipFill>
        </p:spPr>
      </p:sp>
      <p:sp>
        <p:nvSpPr>
          <p:cNvPr id="13" name="TextBox 13"/>
          <p:cNvSpPr txBox="1"/>
          <p:nvPr/>
        </p:nvSpPr>
        <p:spPr>
          <a:xfrm>
            <a:off x="2217576" y="1641388"/>
            <a:ext cx="13852848" cy="1893916"/>
          </a:xfrm>
          <a:prstGeom prst="rect">
            <a:avLst/>
          </a:prstGeom>
        </p:spPr>
        <p:txBody>
          <a:bodyPr lIns="0" tIns="0" rIns="0" bIns="0" rtlCol="0" anchor="t">
            <a:spAutoFit/>
          </a:bodyPr>
          <a:lstStyle/>
          <a:p>
            <a:pPr algn="ctr">
              <a:lnSpc>
                <a:spcPts val="7699"/>
              </a:lnSpc>
              <a:spcBef>
                <a:spcPct val="0"/>
              </a:spcBef>
            </a:pPr>
            <a:r>
              <a:rPr lang="en-US" sz="5499" dirty="0">
                <a:solidFill>
                  <a:srgbClr val="000000"/>
                </a:solidFill>
                <a:latin typeface="Inter Bold"/>
              </a:rPr>
              <a:t>  </a:t>
            </a:r>
            <a:r>
              <a:rPr lang="en-US" sz="5499" cap="all" dirty="0">
                <a:solidFill>
                  <a:srgbClr val="000000"/>
                </a:solidFill>
                <a:latin typeface="Inter Bold"/>
              </a:rPr>
              <a:t>internship at industrial partners’ companies</a:t>
            </a:r>
          </a:p>
        </p:txBody>
      </p:sp>
      <p:sp>
        <p:nvSpPr>
          <p:cNvPr id="14" name="TextBox 14"/>
          <p:cNvSpPr txBox="1"/>
          <p:nvPr/>
        </p:nvSpPr>
        <p:spPr>
          <a:xfrm>
            <a:off x="787867" y="8999855"/>
            <a:ext cx="1349143" cy="495200"/>
          </a:xfrm>
          <a:prstGeom prst="rect">
            <a:avLst/>
          </a:prstGeom>
        </p:spPr>
        <p:txBody>
          <a:bodyPr lIns="0" tIns="0" rIns="0" bIns="0" rtlCol="0" anchor="t">
            <a:spAutoFit/>
          </a:bodyPr>
          <a:lstStyle/>
          <a:p>
            <a:pPr>
              <a:lnSpc>
                <a:spcPts val="1960"/>
              </a:lnSpc>
            </a:pPr>
            <a:r>
              <a:rPr lang="en-US" sz="1400" dirty="0">
                <a:solidFill>
                  <a:srgbClr val="000000"/>
                </a:solidFill>
                <a:latin typeface="Open Sans"/>
              </a:rPr>
              <a:t>2023</a:t>
            </a:r>
          </a:p>
          <a:p>
            <a:pPr>
              <a:lnSpc>
                <a:spcPts val="1960"/>
              </a:lnSpc>
            </a:pPr>
            <a:r>
              <a:rPr lang="en-US" sz="1400" dirty="0" err="1">
                <a:solidFill>
                  <a:srgbClr val="000000"/>
                </a:solidFill>
                <a:latin typeface="Open Sans"/>
              </a:rPr>
              <a:t>SPbSUVM</a:t>
            </a:r>
            <a:endParaRPr lang="en-US" sz="1400" dirty="0">
              <a:solidFill>
                <a:srgbClr val="000000"/>
              </a:solidFill>
              <a:latin typeface="Open Sans"/>
            </a:endParaRPr>
          </a:p>
        </p:txBody>
      </p:sp>
      <p:sp>
        <p:nvSpPr>
          <p:cNvPr id="15" name="TextBox 15"/>
          <p:cNvSpPr txBox="1"/>
          <p:nvPr/>
        </p:nvSpPr>
        <p:spPr>
          <a:xfrm>
            <a:off x="787867" y="736356"/>
            <a:ext cx="3403133" cy="495200"/>
          </a:xfrm>
          <a:prstGeom prst="rect">
            <a:avLst/>
          </a:prstGeom>
        </p:spPr>
        <p:txBody>
          <a:bodyPr wrap="square" lIns="0" tIns="0" rIns="0" bIns="0" rtlCol="0" anchor="t">
            <a:spAutoFit/>
          </a:bodyPr>
          <a:lstStyle/>
          <a:p>
            <a:pPr>
              <a:lnSpc>
                <a:spcPts val="1960"/>
              </a:lnSpc>
              <a:spcBef>
                <a:spcPct val="0"/>
              </a:spcBef>
            </a:pPr>
            <a:r>
              <a:rPr lang="en-US" sz="1400" cap="all" dirty="0">
                <a:solidFill>
                  <a:srgbClr val="000000"/>
                </a:solidFill>
                <a:latin typeface="Open Sans Bold"/>
              </a:rPr>
              <a:t>The 215th anniversary of veterinary education in Russia</a:t>
            </a:r>
          </a:p>
        </p:txBody>
      </p:sp>
      <p:sp>
        <p:nvSpPr>
          <p:cNvPr id="16" name="TextBox 16"/>
          <p:cNvSpPr txBox="1"/>
          <p:nvPr/>
        </p:nvSpPr>
        <p:spPr>
          <a:xfrm>
            <a:off x="1028700" y="5217985"/>
            <a:ext cx="5836170" cy="1429494"/>
          </a:xfrm>
          <a:prstGeom prst="rect">
            <a:avLst/>
          </a:prstGeom>
        </p:spPr>
        <p:txBody>
          <a:bodyPr lIns="0" tIns="0" rIns="0" bIns="0" rtlCol="0" anchor="t">
            <a:spAutoFit/>
          </a:bodyPr>
          <a:lstStyle/>
          <a:p>
            <a:pPr>
              <a:lnSpc>
                <a:spcPts val="3779"/>
              </a:lnSpc>
              <a:spcBef>
                <a:spcPct val="0"/>
              </a:spcBef>
            </a:pPr>
            <a:r>
              <a:rPr lang="en-US" sz="2700" dirty="0">
                <a:solidFill>
                  <a:srgbClr val="171616"/>
                </a:solidFill>
                <a:latin typeface="Open Sans Bold"/>
              </a:rPr>
              <a:t>We thank and honor our graduates who have become partners of our university!</a:t>
            </a:r>
          </a:p>
        </p:txBody>
      </p:sp>
      <p:sp>
        <p:nvSpPr>
          <p:cNvPr id="17" name="TextBox 17"/>
          <p:cNvSpPr txBox="1"/>
          <p:nvPr/>
        </p:nvSpPr>
        <p:spPr>
          <a:xfrm>
            <a:off x="15153809" y="7477909"/>
            <a:ext cx="1833229" cy="1663404"/>
          </a:xfrm>
          <a:prstGeom prst="rect">
            <a:avLst/>
          </a:prstGeom>
        </p:spPr>
        <p:txBody>
          <a:bodyPr lIns="0" tIns="0" rIns="0" bIns="0" rtlCol="0" anchor="t">
            <a:spAutoFit/>
          </a:bodyPr>
          <a:lstStyle/>
          <a:p>
            <a:pPr algn="ctr">
              <a:lnSpc>
                <a:spcPts val="4441"/>
              </a:lnSpc>
            </a:pPr>
            <a:r>
              <a:rPr lang="en-US" sz="3172" dirty="0">
                <a:solidFill>
                  <a:srgbClr val="27A86A"/>
                </a:solidFill>
                <a:latin typeface="Roboto Bold"/>
              </a:rPr>
              <a:t>СОЮЗ ЛЕНОБЛМОЛОКО</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386" t="-32977" r="-26192" b="-10428"/>
            </a:stretch>
          </a:blipFill>
        </p:spPr>
      </p:sp>
      <p:sp>
        <p:nvSpPr>
          <p:cNvPr id="3" name="TextBox 3"/>
          <p:cNvSpPr txBox="1"/>
          <p:nvPr/>
        </p:nvSpPr>
        <p:spPr>
          <a:xfrm>
            <a:off x="1028700" y="5301454"/>
            <a:ext cx="9639300" cy="906467"/>
          </a:xfrm>
          <a:prstGeom prst="rect">
            <a:avLst/>
          </a:prstGeom>
        </p:spPr>
        <p:txBody>
          <a:bodyPr wrap="square" lIns="0" tIns="0" rIns="0" bIns="0" rtlCol="0" anchor="t">
            <a:spAutoFit/>
          </a:bodyPr>
          <a:lstStyle/>
          <a:p>
            <a:pPr>
              <a:lnSpc>
                <a:spcPts val="7699"/>
              </a:lnSpc>
            </a:pPr>
            <a:r>
              <a:rPr lang="en-US" sz="5499" cap="all" dirty="0">
                <a:solidFill>
                  <a:srgbClr val="FFFFFF"/>
                </a:solidFill>
                <a:latin typeface="Inter Bold"/>
              </a:rPr>
              <a:t>career guidance work</a:t>
            </a:r>
          </a:p>
        </p:txBody>
      </p:sp>
      <p:sp>
        <p:nvSpPr>
          <p:cNvPr id="4" name="TextBox 4"/>
          <p:cNvSpPr txBox="1"/>
          <p:nvPr/>
        </p:nvSpPr>
        <p:spPr>
          <a:xfrm>
            <a:off x="1038225" y="7154625"/>
            <a:ext cx="8115300" cy="828817"/>
          </a:xfrm>
          <a:prstGeom prst="rect">
            <a:avLst/>
          </a:prstGeom>
        </p:spPr>
        <p:txBody>
          <a:bodyPr lIns="0" tIns="0" rIns="0" bIns="0" rtlCol="0" anchor="t">
            <a:spAutoFit/>
          </a:bodyPr>
          <a:lstStyle/>
          <a:p>
            <a:pPr>
              <a:lnSpc>
                <a:spcPts val="2239"/>
              </a:lnSpc>
              <a:spcBef>
                <a:spcPct val="0"/>
              </a:spcBef>
            </a:pPr>
            <a:r>
              <a:rPr lang="en-US" sz="1599" dirty="0">
                <a:solidFill>
                  <a:srgbClr val="FFFFFF"/>
                </a:solidFill>
                <a:latin typeface="Open Sans"/>
              </a:rPr>
              <a:t>The University of Veterinary Medicine has extensive experience of working with students and applicants in the field of career advice. Our specialist team arranges</a:t>
            </a:r>
            <a:r>
              <a:rPr lang="ru-RU" sz="1599" dirty="0">
                <a:solidFill>
                  <a:srgbClr val="FFFFFF"/>
                </a:solidFill>
                <a:latin typeface="Open Sans"/>
              </a:rPr>
              <a:t> </a:t>
            </a:r>
            <a:r>
              <a:rPr lang="en-GB" sz="1599" dirty="0">
                <a:solidFill>
                  <a:srgbClr val="FFFFFF"/>
                </a:solidFill>
                <a:latin typeface="Open Sans"/>
              </a:rPr>
              <a:t>different</a:t>
            </a:r>
            <a:r>
              <a:rPr lang="en-US" sz="1599" dirty="0">
                <a:solidFill>
                  <a:srgbClr val="FFFFFF"/>
                </a:solidFill>
                <a:latin typeface="Open Sans"/>
              </a:rPr>
              <a:t> events to help young people make career choices.</a:t>
            </a:r>
          </a:p>
        </p:txBody>
      </p:sp>
      <p:sp>
        <p:nvSpPr>
          <p:cNvPr id="5" name="TextBox 5"/>
          <p:cNvSpPr txBox="1"/>
          <p:nvPr/>
        </p:nvSpPr>
        <p:spPr>
          <a:xfrm>
            <a:off x="1028700" y="4953553"/>
            <a:ext cx="6053110" cy="264160"/>
          </a:xfrm>
          <a:prstGeom prst="rect">
            <a:avLst/>
          </a:prstGeom>
        </p:spPr>
        <p:txBody>
          <a:bodyPr lIns="0" tIns="0" rIns="0" bIns="0" rtlCol="0" anchor="t">
            <a:spAutoFit/>
          </a:bodyPr>
          <a:lstStyle/>
          <a:p>
            <a:pPr>
              <a:lnSpc>
                <a:spcPts val="2239"/>
              </a:lnSpc>
              <a:spcBef>
                <a:spcPct val="0"/>
              </a:spcBef>
            </a:pPr>
            <a:r>
              <a:rPr lang="en-US" sz="1599" cap="all" dirty="0">
                <a:solidFill>
                  <a:srgbClr val="FFFFFF"/>
                </a:solidFill>
                <a:latin typeface="Open Sans"/>
              </a:rPr>
              <a:t>#invest in education</a:t>
            </a:r>
          </a:p>
        </p:txBody>
      </p:sp>
      <p:sp>
        <p:nvSpPr>
          <p:cNvPr id="6" name="TextBox 6"/>
          <p:cNvSpPr txBox="1"/>
          <p:nvPr/>
        </p:nvSpPr>
        <p:spPr>
          <a:xfrm>
            <a:off x="787867" y="736356"/>
            <a:ext cx="3250733" cy="495200"/>
          </a:xfrm>
          <a:prstGeom prst="rect">
            <a:avLst/>
          </a:prstGeom>
        </p:spPr>
        <p:txBody>
          <a:bodyPr wrap="square" lIns="0" tIns="0" rIns="0" bIns="0" rtlCol="0" anchor="t">
            <a:spAutoFit/>
          </a:bodyPr>
          <a:lstStyle/>
          <a:p>
            <a:pPr>
              <a:lnSpc>
                <a:spcPts val="1960"/>
              </a:lnSpc>
              <a:spcBef>
                <a:spcPct val="0"/>
              </a:spcBef>
            </a:pPr>
            <a:r>
              <a:rPr lang="en-GB" sz="1400" cap="all" dirty="0">
                <a:solidFill>
                  <a:srgbClr val="FFFFFF"/>
                </a:solidFill>
                <a:latin typeface="Open Sans Bold"/>
              </a:rPr>
              <a:t>The 215</a:t>
            </a:r>
            <a:r>
              <a:rPr lang="en-GB" sz="1400" cap="all" baseline="30000" dirty="0">
                <a:solidFill>
                  <a:srgbClr val="FFFFFF"/>
                </a:solidFill>
                <a:latin typeface="Open Sans Bold"/>
              </a:rPr>
              <a:t>th</a:t>
            </a:r>
            <a:r>
              <a:rPr lang="en-GB" sz="1400" cap="all" dirty="0">
                <a:solidFill>
                  <a:srgbClr val="FFFFFF"/>
                </a:solidFill>
                <a:latin typeface="Open Sans Bold"/>
              </a:rPr>
              <a:t> anniversary of veterinary education in Russia</a:t>
            </a:r>
            <a:endParaRPr lang="en-US" sz="1400" cap="all" dirty="0">
              <a:solidFill>
                <a:srgbClr val="FFFFFF"/>
              </a:solidFill>
              <a:latin typeface="Open Sans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37016" t="-50536" r="-37016" b="-55724"/>
            </a:stretch>
          </a:blipFill>
        </p:spPr>
      </p:sp>
      <p:sp>
        <p:nvSpPr>
          <p:cNvPr id="3" name="Freeform 3"/>
          <p:cNvSpPr/>
          <p:nvPr/>
        </p:nvSpPr>
        <p:spPr>
          <a:xfrm>
            <a:off x="7865069" y="0"/>
            <a:ext cx="13040929" cy="10287000"/>
          </a:xfrm>
          <a:custGeom>
            <a:avLst/>
            <a:gdLst/>
            <a:ahLst/>
            <a:cxnLst/>
            <a:rect l="l" t="t" r="r" b="b"/>
            <a:pathLst>
              <a:path w="13040929" h="10287000">
                <a:moveTo>
                  <a:pt x="0" y="0"/>
                </a:moveTo>
                <a:lnTo>
                  <a:pt x="13040929" y="0"/>
                </a:lnTo>
                <a:lnTo>
                  <a:pt x="13040929" y="10287000"/>
                </a:lnTo>
                <a:lnTo>
                  <a:pt x="0" y="10287000"/>
                </a:lnTo>
                <a:lnTo>
                  <a:pt x="0" y="0"/>
                </a:lnTo>
                <a:close/>
              </a:path>
            </a:pathLst>
          </a:custGeom>
          <a:blipFill>
            <a:blip r:embed="rId3"/>
            <a:stretch>
              <a:fillRect l="-40235"/>
            </a:stretch>
          </a:blipFill>
        </p:spPr>
      </p:sp>
      <p:sp>
        <p:nvSpPr>
          <p:cNvPr id="4" name="TextBox 4"/>
          <p:cNvSpPr txBox="1"/>
          <p:nvPr/>
        </p:nvSpPr>
        <p:spPr>
          <a:xfrm>
            <a:off x="787867" y="736356"/>
            <a:ext cx="3479333" cy="495200"/>
          </a:xfrm>
          <a:prstGeom prst="rect">
            <a:avLst/>
          </a:prstGeom>
        </p:spPr>
        <p:txBody>
          <a:bodyPr wrap="square" lIns="0" tIns="0" rIns="0" bIns="0" rtlCol="0" anchor="t">
            <a:spAutoFit/>
          </a:bodyPr>
          <a:lstStyle/>
          <a:p>
            <a:pPr>
              <a:lnSpc>
                <a:spcPts val="1960"/>
              </a:lnSpc>
              <a:spcBef>
                <a:spcPct val="0"/>
              </a:spcBef>
            </a:pPr>
            <a:r>
              <a:rPr lang="en-US" sz="1400" cap="all" dirty="0">
                <a:solidFill>
                  <a:srgbClr val="FFFFFF"/>
                </a:solidFill>
                <a:latin typeface="Open Sans Bold"/>
              </a:rPr>
              <a:t>The 215th anniversary of veterinary education in Russia</a:t>
            </a:r>
          </a:p>
        </p:txBody>
      </p:sp>
      <p:sp>
        <p:nvSpPr>
          <p:cNvPr id="5" name="TextBox 5"/>
          <p:cNvSpPr txBox="1"/>
          <p:nvPr/>
        </p:nvSpPr>
        <p:spPr>
          <a:xfrm>
            <a:off x="787867" y="3817441"/>
            <a:ext cx="6473857" cy="3650102"/>
          </a:xfrm>
          <a:prstGeom prst="rect">
            <a:avLst/>
          </a:prstGeom>
        </p:spPr>
        <p:txBody>
          <a:bodyPr lIns="0" tIns="0" rIns="0" bIns="0" rtlCol="0" anchor="t">
            <a:spAutoFit/>
          </a:bodyPr>
          <a:lstStyle/>
          <a:p>
            <a:pPr>
              <a:lnSpc>
                <a:spcPts val="2239"/>
              </a:lnSpc>
            </a:pPr>
            <a:r>
              <a:rPr lang="en-US" sz="1599" dirty="0">
                <a:solidFill>
                  <a:srgbClr val="FFFFFF"/>
                </a:solidFill>
                <a:latin typeface="Open Sans"/>
              </a:rPr>
              <a:t>We arrange university tours where children can see lecture and practical classrooms, learn more about science laboratories and clinics, and meet lecturers and students. This experience gives them an understanding of the skills and knowledge that are required to work in this field.</a:t>
            </a:r>
          </a:p>
          <a:p>
            <a:pPr>
              <a:lnSpc>
                <a:spcPts val="2239"/>
              </a:lnSpc>
            </a:pPr>
            <a:endParaRPr lang="ru-RU" sz="1599" dirty="0">
              <a:solidFill>
                <a:srgbClr val="FFFFFF"/>
              </a:solidFill>
              <a:latin typeface="Open Sans"/>
            </a:endParaRPr>
          </a:p>
          <a:p>
            <a:pPr>
              <a:lnSpc>
                <a:spcPts val="2239"/>
              </a:lnSpc>
            </a:pPr>
            <a:r>
              <a:rPr lang="en-US" sz="1599" dirty="0">
                <a:solidFill>
                  <a:srgbClr val="FFFFFF"/>
                </a:solidFill>
                <a:latin typeface="Open Sans"/>
              </a:rPr>
              <a:t>Moreover, we conduct career guidance events at schools and</a:t>
            </a:r>
            <a:r>
              <a:rPr lang="ru-RU" sz="1599" dirty="0">
                <a:solidFill>
                  <a:srgbClr val="FFFFFF"/>
                </a:solidFill>
                <a:latin typeface="Open Sans"/>
              </a:rPr>
              <a:t> </a:t>
            </a:r>
            <a:r>
              <a:rPr lang="en-US" sz="1599" dirty="0">
                <a:solidFill>
                  <a:srgbClr val="FFFFFF"/>
                </a:solidFill>
                <a:latin typeface="Open Sans"/>
              </a:rPr>
              <a:t>colleges to tell about the majors available at our university. We show what opportunities exist for veterinary graduates and how they can apply their knowledge and skills in practice.</a:t>
            </a:r>
          </a:p>
          <a:p>
            <a:pPr>
              <a:lnSpc>
                <a:spcPts val="2239"/>
              </a:lnSpc>
            </a:pPr>
            <a:endParaRPr lang="en-US" sz="1599" dirty="0">
              <a:solidFill>
                <a:srgbClr val="FFFFFF"/>
              </a:solidFill>
              <a:latin typeface="Open Sans"/>
            </a:endParaRPr>
          </a:p>
          <a:p>
            <a:pPr>
              <a:lnSpc>
                <a:spcPts val="2239"/>
              </a:lnSpc>
            </a:pPr>
            <a:endParaRPr lang="en-US" sz="1599" dirty="0">
              <a:solidFill>
                <a:srgbClr val="FFFFFF"/>
              </a:solidFill>
              <a:latin typeface="Open Sans"/>
            </a:endParaRPr>
          </a:p>
          <a:p>
            <a:pPr>
              <a:lnSpc>
                <a:spcPts val="2239"/>
              </a:lnSpc>
              <a:spcBef>
                <a:spcPct val="0"/>
              </a:spcBef>
            </a:pPr>
            <a:endParaRPr lang="en-US" sz="1599" dirty="0">
              <a:solidFill>
                <a:srgbClr val="FFFFFF"/>
              </a:solidFill>
              <a:latin typeface="Open Sans"/>
            </a:endParaRPr>
          </a:p>
        </p:txBody>
      </p:sp>
      <p:sp>
        <p:nvSpPr>
          <p:cNvPr id="6" name="TextBox 6"/>
          <p:cNvSpPr txBox="1"/>
          <p:nvPr/>
        </p:nvSpPr>
        <p:spPr>
          <a:xfrm>
            <a:off x="787867" y="8999855"/>
            <a:ext cx="1349143" cy="495200"/>
          </a:xfrm>
          <a:prstGeom prst="rect">
            <a:avLst/>
          </a:prstGeom>
        </p:spPr>
        <p:txBody>
          <a:bodyPr lIns="0" tIns="0" rIns="0" bIns="0" rtlCol="0" anchor="t">
            <a:spAutoFit/>
          </a:bodyPr>
          <a:lstStyle/>
          <a:p>
            <a:pPr>
              <a:lnSpc>
                <a:spcPts val="1960"/>
              </a:lnSpc>
            </a:pPr>
            <a:r>
              <a:rPr lang="en-US" sz="1400" dirty="0">
                <a:solidFill>
                  <a:srgbClr val="FFFFFF"/>
                </a:solidFill>
                <a:latin typeface="Open Sans"/>
              </a:rPr>
              <a:t>2023</a:t>
            </a:r>
          </a:p>
          <a:p>
            <a:pPr>
              <a:lnSpc>
                <a:spcPts val="1960"/>
              </a:lnSpc>
              <a:spcBef>
                <a:spcPct val="0"/>
              </a:spcBef>
            </a:pPr>
            <a:r>
              <a:rPr lang="en-GB" sz="1400" dirty="0" err="1">
                <a:solidFill>
                  <a:srgbClr val="FFFFFF"/>
                </a:solidFill>
                <a:latin typeface="Open Sans"/>
              </a:rPr>
              <a:t>SPbSUVM</a:t>
            </a:r>
            <a:endParaRPr lang="en-US" sz="1400" dirty="0">
              <a:solidFill>
                <a:srgbClr val="FFFFFF"/>
              </a:solidFill>
              <a:latin typeface="Open Sans"/>
            </a:endParaRPr>
          </a:p>
        </p:txBody>
      </p:sp>
      <p:sp>
        <p:nvSpPr>
          <p:cNvPr id="7" name="TextBox 7"/>
          <p:cNvSpPr txBox="1"/>
          <p:nvPr/>
        </p:nvSpPr>
        <p:spPr>
          <a:xfrm>
            <a:off x="787867" y="3118848"/>
            <a:ext cx="6053110" cy="264160"/>
          </a:xfrm>
          <a:prstGeom prst="rect">
            <a:avLst/>
          </a:prstGeom>
        </p:spPr>
        <p:txBody>
          <a:bodyPr lIns="0" tIns="0" rIns="0" bIns="0" rtlCol="0" anchor="t">
            <a:spAutoFit/>
          </a:bodyPr>
          <a:lstStyle/>
          <a:p>
            <a:pPr>
              <a:lnSpc>
                <a:spcPts val="2239"/>
              </a:lnSpc>
              <a:spcBef>
                <a:spcPct val="0"/>
              </a:spcBef>
            </a:pPr>
            <a:r>
              <a:rPr lang="en-US" sz="1599" cap="all" dirty="0">
                <a:solidFill>
                  <a:srgbClr val="FFFFFF"/>
                </a:solidFill>
                <a:latin typeface="Open Sans"/>
              </a:rPr>
              <a:t>#invest in education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858" y="-457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pSp>
        <p:nvGrpSpPr>
          <p:cNvPr id="3" name="Group 3"/>
          <p:cNvGrpSpPr/>
          <p:nvPr/>
        </p:nvGrpSpPr>
        <p:grpSpPr>
          <a:xfrm>
            <a:off x="10188733" y="-22860"/>
            <a:ext cx="6390458" cy="10430316"/>
            <a:chOff x="0" y="0"/>
            <a:chExt cx="8520611" cy="13907089"/>
          </a:xfrm>
        </p:grpSpPr>
        <p:pic>
          <p:nvPicPr>
            <p:cNvPr id="4" name="Picture 4"/>
            <p:cNvPicPr>
              <a:picLocks noChangeAspect="1"/>
            </p:cNvPicPr>
            <p:nvPr/>
          </p:nvPicPr>
          <p:blipFill>
            <a:blip r:embed="rId3"/>
            <a:srcRect l="29013" r="30141"/>
            <a:stretch>
              <a:fillRect/>
            </a:stretch>
          </p:blipFill>
          <p:spPr>
            <a:xfrm>
              <a:off x="0" y="0"/>
              <a:ext cx="8520611" cy="13907089"/>
            </a:xfrm>
            <a:prstGeom prst="rect">
              <a:avLst/>
            </a:prstGeom>
          </p:spPr>
        </p:pic>
      </p:grpSp>
      <p:sp>
        <p:nvSpPr>
          <p:cNvPr id="5" name="TextBox 5"/>
          <p:cNvSpPr txBox="1"/>
          <p:nvPr/>
        </p:nvSpPr>
        <p:spPr>
          <a:xfrm>
            <a:off x="1028700" y="2253222"/>
            <a:ext cx="6463177" cy="1893916"/>
          </a:xfrm>
          <a:prstGeom prst="rect">
            <a:avLst/>
          </a:prstGeom>
        </p:spPr>
        <p:txBody>
          <a:bodyPr wrap="square" lIns="0" tIns="0" rIns="0" bIns="0" rtlCol="0" anchor="t">
            <a:spAutoFit/>
          </a:bodyPr>
          <a:lstStyle/>
          <a:p>
            <a:pPr>
              <a:lnSpc>
                <a:spcPts val="7699"/>
              </a:lnSpc>
              <a:spcBef>
                <a:spcPct val="0"/>
              </a:spcBef>
            </a:pPr>
            <a:r>
              <a:rPr lang="en-US" sz="5499" cap="all" dirty="0">
                <a:solidFill>
                  <a:srgbClr val="FFFFFF"/>
                </a:solidFill>
                <a:latin typeface="Inter Bold"/>
              </a:rPr>
              <a:t>youth policy and education</a:t>
            </a:r>
          </a:p>
        </p:txBody>
      </p:sp>
      <p:sp>
        <p:nvSpPr>
          <p:cNvPr id="6" name="TextBox 6"/>
          <p:cNvSpPr txBox="1"/>
          <p:nvPr/>
        </p:nvSpPr>
        <p:spPr>
          <a:xfrm>
            <a:off x="1028700" y="4951975"/>
            <a:ext cx="6919528" cy="2803716"/>
          </a:xfrm>
          <a:prstGeom prst="rect">
            <a:avLst/>
          </a:prstGeom>
        </p:spPr>
        <p:txBody>
          <a:bodyPr lIns="0" tIns="0" rIns="0" bIns="0" rtlCol="0" anchor="t">
            <a:spAutoFit/>
          </a:bodyPr>
          <a:lstStyle/>
          <a:p>
            <a:pPr>
              <a:lnSpc>
                <a:spcPts val="2239"/>
              </a:lnSpc>
            </a:pPr>
            <a:r>
              <a:rPr lang="en-US" sz="1599" dirty="0">
                <a:solidFill>
                  <a:srgbClr val="FFFFFF"/>
                </a:solidFill>
                <a:latin typeface="Open Sans"/>
              </a:rPr>
              <a:t>University youth policy is one of the key elements of students' personality formation. The educational institution does not only provide quality education, it also creates conditions for successful socialization and self-fulfillment of young people, as well as the formation of their values.</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One of the key moments of educational activity at </a:t>
            </a:r>
            <a:r>
              <a:rPr lang="en-GB" sz="1599" dirty="0">
                <a:solidFill>
                  <a:srgbClr val="FFFFFF"/>
                </a:solidFill>
                <a:latin typeface="Open Sans"/>
              </a:rPr>
              <a:t>u</a:t>
            </a:r>
            <a:r>
              <a:rPr lang="en-US" sz="1599" dirty="0">
                <a:solidFill>
                  <a:srgbClr val="FFFFFF"/>
                </a:solidFill>
                <a:latin typeface="Open Sans"/>
              </a:rPr>
              <a:t>university remains student organizations, which allow students to develop their creative and professional qualities through participation in various curricular and extracurricular activities. </a:t>
            </a:r>
          </a:p>
        </p:txBody>
      </p:sp>
      <p:sp>
        <p:nvSpPr>
          <p:cNvPr id="7" name="TextBox 7"/>
          <p:cNvSpPr txBox="1"/>
          <p:nvPr/>
        </p:nvSpPr>
        <p:spPr>
          <a:xfrm>
            <a:off x="787867" y="779642"/>
            <a:ext cx="3467841" cy="495200"/>
          </a:xfrm>
          <a:prstGeom prst="rect">
            <a:avLst/>
          </a:prstGeom>
        </p:spPr>
        <p:txBody>
          <a:bodyPr wrap="square" lIns="0" tIns="0" rIns="0" bIns="0" rtlCol="0" anchor="t">
            <a:spAutoFit/>
          </a:bodyPr>
          <a:lstStyle/>
          <a:p>
            <a:pPr>
              <a:lnSpc>
                <a:spcPts val="1960"/>
              </a:lnSpc>
              <a:spcBef>
                <a:spcPct val="0"/>
              </a:spcBef>
            </a:pPr>
            <a:r>
              <a:rPr lang="en-US" sz="1400" cap="all" dirty="0">
                <a:solidFill>
                  <a:srgbClr val="FFFFFF"/>
                </a:solidFill>
                <a:latin typeface="Open Sans Bold"/>
              </a:rPr>
              <a:t>The 215th anniversary of veterinary education in Russia</a:t>
            </a:r>
          </a:p>
        </p:txBody>
      </p:sp>
      <p:grpSp>
        <p:nvGrpSpPr>
          <p:cNvPr id="8" name="Group 8"/>
          <p:cNvGrpSpPr/>
          <p:nvPr/>
        </p:nvGrpSpPr>
        <p:grpSpPr>
          <a:xfrm>
            <a:off x="7239000" y="3235832"/>
            <a:ext cx="2352103" cy="592085"/>
            <a:chOff x="0" y="0"/>
            <a:chExt cx="1316323" cy="406400"/>
          </a:xfrm>
        </p:grpSpPr>
        <p:sp>
          <p:nvSpPr>
            <p:cNvPr id="9" name="Freeform 9"/>
            <p:cNvSpPr/>
            <p:nvPr/>
          </p:nvSpPr>
          <p:spPr>
            <a:xfrm>
              <a:off x="0" y="0"/>
              <a:ext cx="1316323" cy="406400"/>
            </a:xfrm>
            <a:custGeom>
              <a:avLst/>
              <a:gdLst/>
              <a:ahLst/>
              <a:cxnLst/>
              <a:rect l="l" t="t" r="r" b="b"/>
              <a:pathLst>
                <a:path w="1316323" h="406400">
                  <a:moveTo>
                    <a:pt x="1113123" y="0"/>
                  </a:moveTo>
                  <a:cubicBezTo>
                    <a:pt x="1225348" y="0"/>
                    <a:pt x="1316323" y="90976"/>
                    <a:pt x="1316323" y="203200"/>
                  </a:cubicBezTo>
                  <a:cubicBezTo>
                    <a:pt x="1316323" y="315424"/>
                    <a:pt x="1225348" y="406400"/>
                    <a:pt x="1113123"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sp>
        <p:sp>
          <p:nvSpPr>
            <p:cNvPr id="10" name="TextBox 10"/>
            <p:cNvSpPr txBox="1"/>
            <p:nvPr/>
          </p:nvSpPr>
          <p:spPr>
            <a:xfrm>
              <a:off x="0" y="-9525"/>
              <a:ext cx="1316323" cy="415925"/>
            </a:xfrm>
            <a:prstGeom prst="rect">
              <a:avLst/>
            </a:prstGeom>
          </p:spPr>
          <p:txBody>
            <a:bodyPr lIns="30966" tIns="30966" rIns="30966" bIns="30966" rtlCol="0" anchor="ctr"/>
            <a:lstStyle/>
            <a:p>
              <a:pPr algn="ctr">
                <a:lnSpc>
                  <a:spcPts val="1194"/>
                </a:lnSpc>
                <a:spcBef>
                  <a:spcPct val="0"/>
                </a:spcBef>
              </a:pPr>
              <a:endParaRPr/>
            </a:p>
          </p:txBody>
        </p:sp>
      </p:grpSp>
      <p:sp>
        <p:nvSpPr>
          <p:cNvPr id="11" name="TextBox 11"/>
          <p:cNvSpPr txBox="1"/>
          <p:nvPr/>
        </p:nvSpPr>
        <p:spPr>
          <a:xfrm>
            <a:off x="7422666" y="3384437"/>
            <a:ext cx="2114516" cy="269817"/>
          </a:xfrm>
          <a:prstGeom prst="rect">
            <a:avLst/>
          </a:prstGeom>
        </p:spPr>
        <p:txBody>
          <a:bodyPr wrap="square" lIns="0" tIns="0" rIns="0" bIns="0" rtlCol="0" anchor="t">
            <a:spAutoFit/>
          </a:bodyPr>
          <a:lstStyle/>
          <a:p>
            <a:pPr>
              <a:lnSpc>
                <a:spcPts val="2255"/>
              </a:lnSpc>
            </a:pPr>
            <a:r>
              <a:rPr lang="en-US" sz="1611" cap="all" dirty="0">
                <a:solidFill>
                  <a:srgbClr val="FFFFFF">
                    <a:alpha val="19608"/>
                  </a:srgbClr>
                </a:solidFill>
                <a:latin typeface="Inter Bold"/>
              </a:rPr>
              <a:t>student council</a:t>
            </a:r>
          </a:p>
        </p:txBody>
      </p:sp>
      <p:sp>
        <p:nvSpPr>
          <p:cNvPr id="12" name="Freeform 12"/>
          <p:cNvSpPr/>
          <p:nvPr/>
        </p:nvSpPr>
        <p:spPr>
          <a:xfrm rot="-5400000">
            <a:off x="10178405" y="4310751"/>
            <a:ext cx="6400787" cy="6400787"/>
          </a:xfrm>
          <a:custGeom>
            <a:avLst/>
            <a:gdLst/>
            <a:ahLst/>
            <a:cxnLst/>
            <a:rect l="l" t="t" r="r" b="b"/>
            <a:pathLst>
              <a:path w="6400787" h="6400787">
                <a:moveTo>
                  <a:pt x="0" y="0"/>
                </a:moveTo>
                <a:lnTo>
                  <a:pt x="6400787" y="0"/>
                </a:lnTo>
                <a:lnTo>
                  <a:pt x="6400787" y="6400786"/>
                </a:lnTo>
                <a:lnTo>
                  <a:pt x="0" y="6400786"/>
                </a:lnTo>
                <a:lnTo>
                  <a:pt x="0" y="0"/>
                </a:lnTo>
                <a:close/>
              </a:path>
            </a:pathLst>
          </a:custGeom>
          <a:blipFill>
            <a:blip r:embed="rId4">
              <a:alphaModFix amt="70000"/>
              <a:extLst>
                <a:ext uri="{96DAC541-7B7A-43D3-8B79-37D633B846F1}">
                  <asvg:svgBlip xmlns="" xmlns:asvg="http://schemas.microsoft.com/office/drawing/2016/SVG/main" r:embed="rId5"/>
                </a:ext>
              </a:extLst>
            </a:blip>
            <a:stretch>
              <a:fillRect/>
            </a:stretch>
          </a:blipFill>
        </p:spPr>
      </p:sp>
      <p:grpSp>
        <p:nvGrpSpPr>
          <p:cNvPr id="13" name="Group 13"/>
          <p:cNvGrpSpPr/>
          <p:nvPr/>
        </p:nvGrpSpPr>
        <p:grpSpPr>
          <a:xfrm>
            <a:off x="17898006" y="8275603"/>
            <a:ext cx="399519" cy="1025983"/>
            <a:chOff x="0" y="0"/>
            <a:chExt cx="1280047" cy="3287216"/>
          </a:xfrm>
        </p:grpSpPr>
        <p:sp>
          <p:nvSpPr>
            <p:cNvPr id="14" name="Freeform 1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FFFFFF"/>
            </a:solidFill>
          </p:spPr>
        </p:sp>
      </p:grpSp>
      <p:sp>
        <p:nvSpPr>
          <p:cNvPr id="15" name="Freeform 15"/>
          <p:cNvSpPr/>
          <p:nvPr/>
        </p:nvSpPr>
        <p:spPr>
          <a:xfrm>
            <a:off x="17031198" y="808217"/>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6" name="Group 16"/>
          <p:cNvGrpSpPr/>
          <p:nvPr/>
        </p:nvGrpSpPr>
        <p:grpSpPr>
          <a:xfrm>
            <a:off x="7644262" y="7828663"/>
            <a:ext cx="1961155" cy="592085"/>
            <a:chOff x="0" y="0"/>
            <a:chExt cx="1346114" cy="406400"/>
          </a:xfrm>
        </p:grpSpPr>
        <p:sp>
          <p:nvSpPr>
            <p:cNvPr id="17" name="Freeform 17"/>
            <p:cNvSpPr/>
            <p:nvPr/>
          </p:nvSpPr>
          <p:spPr>
            <a:xfrm>
              <a:off x="0" y="0"/>
              <a:ext cx="1346114" cy="406400"/>
            </a:xfrm>
            <a:custGeom>
              <a:avLst/>
              <a:gdLst/>
              <a:ahLst/>
              <a:cxnLst/>
              <a:rect l="l" t="t" r="r" b="b"/>
              <a:pathLst>
                <a:path w="1346114" h="406400">
                  <a:moveTo>
                    <a:pt x="1142914" y="0"/>
                  </a:moveTo>
                  <a:cubicBezTo>
                    <a:pt x="1255138" y="0"/>
                    <a:pt x="1346114" y="90976"/>
                    <a:pt x="1346114" y="203200"/>
                  </a:cubicBezTo>
                  <a:cubicBezTo>
                    <a:pt x="1346114" y="315424"/>
                    <a:pt x="1255138" y="406400"/>
                    <a:pt x="1142914"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sp>
        <p:sp>
          <p:nvSpPr>
            <p:cNvPr id="18" name="TextBox 18"/>
            <p:cNvSpPr txBox="1"/>
            <p:nvPr/>
          </p:nvSpPr>
          <p:spPr>
            <a:xfrm>
              <a:off x="0" y="-9525"/>
              <a:ext cx="1346114" cy="415925"/>
            </a:xfrm>
            <a:prstGeom prst="rect">
              <a:avLst/>
            </a:prstGeom>
          </p:spPr>
          <p:txBody>
            <a:bodyPr lIns="30966" tIns="30966" rIns="30966" bIns="30966" rtlCol="0" anchor="ctr"/>
            <a:lstStyle/>
            <a:p>
              <a:pPr algn="ctr">
                <a:lnSpc>
                  <a:spcPts val="1194"/>
                </a:lnSpc>
                <a:spcBef>
                  <a:spcPct val="0"/>
                </a:spcBef>
              </a:pPr>
              <a:endParaRPr/>
            </a:p>
          </p:txBody>
        </p:sp>
      </p:grpSp>
      <p:sp>
        <p:nvSpPr>
          <p:cNvPr id="19" name="TextBox 19"/>
          <p:cNvSpPr txBox="1"/>
          <p:nvPr/>
        </p:nvSpPr>
        <p:spPr>
          <a:xfrm>
            <a:off x="7847700" y="7979958"/>
            <a:ext cx="1647219" cy="564770"/>
          </a:xfrm>
          <a:prstGeom prst="rect">
            <a:avLst/>
          </a:prstGeom>
        </p:spPr>
        <p:txBody>
          <a:bodyPr lIns="0" tIns="0" rIns="0" bIns="0" rtlCol="0" anchor="t">
            <a:spAutoFit/>
          </a:bodyPr>
          <a:lstStyle/>
          <a:p>
            <a:pPr>
              <a:lnSpc>
                <a:spcPts val="2255"/>
              </a:lnSpc>
            </a:pPr>
            <a:r>
              <a:rPr lang="en-US" sz="1611" cap="all" dirty="0">
                <a:solidFill>
                  <a:srgbClr val="FFFFFF">
                    <a:alpha val="19608"/>
                  </a:srgbClr>
                </a:solidFill>
                <a:latin typeface="Inter Bold"/>
              </a:rPr>
              <a:t>media Centre</a:t>
            </a:r>
          </a:p>
          <a:p>
            <a:pPr>
              <a:lnSpc>
                <a:spcPts val="2255"/>
              </a:lnSpc>
            </a:pPr>
            <a:endParaRPr lang="en-US" sz="1611" cap="all" dirty="0">
              <a:solidFill>
                <a:srgbClr val="FFFFFF">
                  <a:alpha val="19608"/>
                </a:srgbClr>
              </a:solidFill>
              <a:latin typeface="Inter Bold"/>
            </a:endParaRPr>
          </a:p>
        </p:txBody>
      </p:sp>
      <p:grpSp>
        <p:nvGrpSpPr>
          <p:cNvPr id="20" name="Group 20"/>
          <p:cNvGrpSpPr/>
          <p:nvPr/>
        </p:nvGrpSpPr>
        <p:grpSpPr>
          <a:xfrm>
            <a:off x="6968741" y="4205181"/>
            <a:ext cx="2622362" cy="592085"/>
            <a:chOff x="0" y="0"/>
            <a:chExt cx="2110856" cy="406400"/>
          </a:xfrm>
        </p:grpSpPr>
        <p:sp>
          <p:nvSpPr>
            <p:cNvPr id="21" name="Freeform 21"/>
            <p:cNvSpPr/>
            <p:nvPr/>
          </p:nvSpPr>
          <p:spPr>
            <a:xfrm>
              <a:off x="0" y="0"/>
              <a:ext cx="2110856" cy="406400"/>
            </a:xfrm>
            <a:custGeom>
              <a:avLst/>
              <a:gdLst/>
              <a:ahLst/>
              <a:cxnLst/>
              <a:rect l="l" t="t" r="r" b="b"/>
              <a:pathLst>
                <a:path w="2110856" h="406400">
                  <a:moveTo>
                    <a:pt x="1907656" y="0"/>
                  </a:moveTo>
                  <a:cubicBezTo>
                    <a:pt x="2019880" y="0"/>
                    <a:pt x="2110856" y="90976"/>
                    <a:pt x="2110856" y="203200"/>
                  </a:cubicBezTo>
                  <a:cubicBezTo>
                    <a:pt x="2110856" y="315424"/>
                    <a:pt x="2019880" y="406400"/>
                    <a:pt x="1907656"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sp>
        <p:sp>
          <p:nvSpPr>
            <p:cNvPr id="22" name="TextBox 22"/>
            <p:cNvSpPr txBox="1"/>
            <p:nvPr/>
          </p:nvSpPr>
          <p:spPr>
            <a:xfrm>
              <a:off x="0" y="-9525"/>
              <a:ext cx="2110856" cy="415925"/>
            </a:xfrm>
            <a:prstGeom prst="rect">
              <a:avLst/>
            </a:prstGeom>
          </p:spPr>
          <p:txBody>
            <a:bodyPr lIns="30966" tIns="30966" rIns="30966" bIns="30966" rtlCol="0" anchor="ctr"/>
            <a:lstStyle/>
            <a:p>
              <a:pPr algn="ctr">
                <a:lnSpc>
                  <a:spcPts val="1194"/>
                </a:lnSpc>
                <a:spcBef>
                  <a:spcPct val="0"/>
                </a:spcBef>
              </a:pPr>
              <a:endParaRPr/>
            </a:p>
          </p:txBody>
        </p:sp>
      </p:grpSp>
      <p:sp>
        <p:nvSpPr>
          <p:cNvPr id="23" name="TextBox 23"/>
          <p:cNvSpPr txBox="1"/>
          <p:nvPr/>
        </p:nvSpPr>
        <p:spPr>
          <a:xfrm>
            <a:off x="7168743" y="4357291"/>
            <a:ext cx="2622362" cy="269817"/>
          </a:xfrm>
          <a:prstGeom prst="rect">
            <a:avLst/>
          </a:prstGeom>
        </p:spPr>
        <p:txBody>
          <a:bodyPr lIns="0" tIns="0" rIns="0" bIns="0" rtlCol="0" anchor="t">
            <a:spAutoFit/>
          </a:bodyPr>
          <a:lstStyle/>
          <a:p>
            <a:pPr>
              <a:lnSpc>
                <a:spcPts val="2255"/>
              </a:lnSpc>
            </a:pPr>
            <a:r>
              <a:rPr lang="en-US" sz="1611" cap="all" dirty="0">
                <a:solidFill>
                  <a:srgbClr val="FFFFFF">
                    <a:alpha val="19608"/>
                  </a:srgbClr>
                </a:solidFill>
                <a:latin typeface="Inter Bold"/>
              </a:rPr>
              <a:t>Volunteer Centre</a:t>
            </a:r>
          </a:p>
        </p:txBody>
      </p:sp>
      <p:grpSp>
        <p:nvGrpSpPr>
          <p:cNvPr id="24" name="Group 24"/>
          <p:cNvGrpSpPr/>
          <p:nvPr/>
        </p:nvGrpSpPr>
        <p:grpSpPr>
          <a:xfrm>
            <a:off x="7673349" y="2367522"/>
            <a:ext cx="1917754" cy="592085"/>
            <a:chOff x="0" y="0"/>
            <a:chExt cx="1316323" cy="406400"/>
          </a:xfrm>
        </p:grpSpPr>
        <p:sp>
          <p:nvSpPr>
            <p:cNvPr id="25" name="Freeform 25"/>
            <p:cNvSpPr/>
            <p:nvPr/>
          </p:nvSpPr>
          <p:spPr>
            <a:xfrm>
              <a:off x="0" y="0"/>
              <a:ext cx="1316323" cy="406400"/>
            </a:xfrm>
            <a:custGeom>
              <a:avLst/>
              <a:gdLst/>
              <a:ahLst/>
              <a:cxnLst/>
              <a:rect l="l" t="t" r="r" b="b"/>
              <a:pathLst>
                <a:path w="1316323" h="406400">
                  <a:moveTo>
                    <a:pt x="1113123" y="0"/>
                  </a:moveTo>
                  <a:cubicBezTo>
                    <a:pt x="1225348" y="0"/>
                    <a:pt x="1316323" y="90976"/>
                    <a:pt x="1316323" y="203200"/>
                  </a:cubicBezTo>
                  <a:cubicBezTo>
                    <a:pt x="1316323" y="315424"/>
                    <a:pt x="1225348" y="406400"/>
                    <a:pt x="1113123"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sp>
        <p:sp>
          <p:nvSpPr>
            <p:cNvPr id="26" name="TextBox 26"/>
            <p:cNvSpPr txBox="1"/>
            <p:nvPr/>
          </p:nvSpPr>
          <p:spPr>
            <a:xfrm>
              <a:off x="0" y="-9525"/>
              <a:ext cx="1316323" cy="415925"/>
            </a:xfrm>
            <a:prstGeom prst="rect">
              <a:avLst/>
            </a:prstGeom>
          </p:spPr>
          <p:txBody>
            <a:bodyPr lIns="30966" tIns="30966" rIns="30966" bIns="30966" rtlCol="0" anchor="ctr"/>
            <a:lstStyle/>
            <a:p>
              <a:pPr algn="ctr">
                <a:lnSpc>
                  <a:spcPts val="1194"/>
                </a:lnSpc>
                <a:spcBef>
                  <a:spcPct val="0"/>
                </a:spcBef>
              </a:pPr>
              <a:endParaRPr/>
            </a:p>
          </p:txBody>
        </p:sp>
      </p:grpSp>
      <p:sp>
        <p:nvSpPr>
          <p:cNvPr id="27" name="TextBox 27"/>
          <p:cNvSpPr txBox="1"/>
          <p:nvPr/>
        </p:nvSpPr>
        <p:spPr>
          <a:xfrm>
            <a:off x="7948228" y="2504285"/>
            <a:ext cx="1436524" cy="269817"/>
          </a:xfrm>
          <a:prstGeom prst="rect">
            <a:avLst/>
          </a:prstGeom>
        </p:spPr>
        <p:txBody>
          <a:bodyPr wrap="square" lIns="0" tIns="0" rIns="0" bIns="0" rtlCol="0" anchor="t">
            <a:spAutoFit/>
          </a:bodyPr>
          <a:lstStyle/>
          <a:p>
            <a:pPr>
              <a:lnSpc>
                <a:spcPts val="2255"/>
              </a:lnSpc>
            </a:pPr>
            <a:r>
              <a:rPr lang="en-US" sz="1611" cap="all" dirty="0">
                <a:solidFill>
                  <a:srgbClr val="FFFFFF">
                    <a:alpha val="19608"/>
                  </a:srgbClr>
                </a:solidFill>
                <a:latin typeface="Inter Bold"/>
              </a:rPr>
              <a:t>labor union</a:t>
            </a:r>
          </a:p>
        </p:txBody>
      </p:sp>
      <p:sp>
        <p:nvSpPr>
          <p:cNvPr id="31" name="TextBox 31"/>
          <p:cNvSpPr txBox="1"/>
          <p:nvPr/>
        </p:nvSpPr>
        <p:spPr>
          <a:xfrm>
            <a:off x="1787524" y="1670400"/>
            <a:ext cx="5334001" cy="269817"/>
          </a:xfrm>
          <a:prstGeom prst="rect">
            <a:avLst/>
          </a:prstGeom>
        </p:spPr>
        <p:txBody>
          <a:bodyPr wrap="square" lIns="0" tIns="0" rIns="0" bIns="0" rtlCol="0" anchor="t">
            <a:spAutoFit/>
          </a:bodyPr>
          <a:lstStyle/>
          <a:p>
            <a:pPr>
              <a:lnSpc>
                <a:spcPts val="2255"/>
              </a:lnSpc>
            </a:pPr>
            <a:r>
              <a:rPr lang="en-US" sz="1611" cap="all" dirty="0">
                <a:solidFill>
                  <a:srgbClr val="FFFFFF">
                    <a:alpha val="19608"/>
                  </a:srgbClr>
                </a:solidFill>
                <a:latin typeface="Inter Bold"/>
              </a:rPr>
              <a:t>Student Scientific Society</a:t>
            </a:r>
          </a:p>
        </p:txBody>
      </p:sp>
      <p:grpSp>
        <p:nvGrpSpPr>
          <p:cNvPr id="32" name="Group 32"/>
          <p:cNvGrpSpPr/>
          <p:nvPr/>
        </p:nvGrpSpPr>
        <p:grpSpPr>
          <a:xfrm>
            <a:off x="5432257" y="1503345"/>
            <a:ext cx="4158846" cy="592085"/>
            <a:chOff x="0" y="0"/>
            <a:chExt cx="2854583" cy="406400"/>
          </a:xfrm>
        </p:grpSpPr>
        <p:sp>
          <p:nvSpPr>
            <p:cNvPr id="33" name="Freeform 33"/>
            <p:cNvSpPr/>
            <p:nvPr/>
          </p:nvSpPr>
          <p:spPr>
            <a:xfrm>
              <a:off x="0" y="0"/>
              <a:ext cx="2854583" cy="406400"/>
            </a:xfrm>
            <a:custGeom>
              <a:avLst/>
              <a:gdLst/>
              <a:ahLst/>
              <a:cxnLst/>
              <a:rect l="l" t="t" r="r" b="b"/>
              <a:pathLst>
                <a:path w="2854583" h="406400">
                  <a:moveTo>
                    <a:pt x="2651383" y="0"/>
                  </a:moveTo>
                  <a:cubicBezTo>
                    <a:pt x="2763607" y="0"/>
                    <a:pt x="2854583" y="90976"/>
                    <a:pt x="2854583" y="203200"/>
                  </a:cubicBezTo>
                  <a:cubicBezTo>
                    <a:pt x="2854583" y="315424"/>
                    <a:pt x="2763607" y="406400"/>
                    <a:pt x="2651383"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sp>
        <p:sp>
          <p:nvSpPr>
            <p:cNvPr id="34" name="TextBox 34"/>
            <p:cNvSpPr txBox="1"/>
            <p:nvPr/>
          </p:nvSpPr>
          <p:spPr>
            <a:xfrm>
              <a:off x="0" y="-9525"/>
              <a:ext cx="2854583" cy="415925"/>
            </a:xfrm>
            <a:prstGeom prst="rect">
              <a:avLst/>
            </a:prstGeom>
          </p:spPr>
          <p:txBody>
            <a:bodyPr lIns="30966" tIns="30966" rIns="30966" bIns="30966" rtlCol="0" anchor="ctr"/>
            <a:lstStyle/>
            <a:p>
              <a:pPr algn="ctr">
                <a:lnSpc>
                  <a:spcPts val="1194"/>
                </a:lnSpc>
                <a:spcBef>
                  <a:spcPct val="0"/>
                </a:spcBef>
              </a:pPr>
              <a:endParaRPr/>
            </a:p>
          </p:txBody>
        </p:sp>
      </p:grpSp>
      <p:sp>
        <p:nvSpPr>
          <p:cNvPr id="35" name="TextBox 35"/>
          <p:cNvSpPr txBox="1"/>
          <p:nvPr/>
        </p:nvSpPr>
        <p:spPr>
          <a:xfrm>
            <a:off x="5707083" y="1657239"/>
            <a:ext cx="3782627" cy="269817"/>
          </a:xfrm>
          <a:prstGeom prst="rect">
            <a:avLst/>
          </a:prstGeom>
        </p:spPr>
        <p:txBody>
          <a:bodyPr lIns="0" tIns="0" rIns="0" bIns="0" rtlCol="0" anchor="t">
            <a:spAutoFit/>
          </a:bodyPr>
          <a:lstStyle/>
          <a:p>
            <a:pPr>
              <a:lnSpc>
                <a:spcPts val="2255"/>
              </a:lnSpc>
            </a:pPr>
            <a:r>
              <a:rPr lang="en-US" sz="1611" cap="all" dirty="0">
                <a:solidFill>
                  <a:srgbClr val="FFFFFF">
                    <a:alpha val="19608"/>
                  </a:srgbClr>
                </a:solidFill>
                <a:latin typeface="Inter Bold"/>
              </a:rPr>
              <a:t>Centre</a:t>
            </a:r>
            <a:r>
              <a:rPr lang="en-GB" sz="1611" cap="all" dirty="0">
                <a:solidFill>
                  <a:srgbClr val="FFFFFF">
                    <a:alpha val="19608"/>
                  </a:srgbClr>
                </a:solidFill>
                <a:latin typeface="Inter Bold"/>
              </a:rPr>
              <a:t> </a:t>
            </a:r>
            <a:r>
              <a:rPr lang="en-US" sz="1611" cap="all" dirty="0">
                <a:solidFill>
                  <a:srgbClr val="FFFFFF">
                    <a:alpha val="19608"/>
                  </a:srgbClr>
                </a:solidFill>
                <a:latin typeface="Inter Bold"/>
              </a:rPr>
              <a:t>of creative initiatives</a:t>
            </a:r>
            <a:endParaRPr lang="ru-RU" sz="1611" cap="all" dirty="0">
              <a:solidFill>
                <a:srgbClr val="FFFFFF">
                  <a:alpha val="19608"/>
                </a:srgbClr>
              </a:solidFill>
              <a:latin typeface="Inter Bold"/>
            </a:endParaRPr>
          </a:p>
        </p:txBody>
      </p:sp>
      <p:grpSp>
        <p:nvGrpSpPr>
          <p:cNvPr id="36" name="Group 36"/>
          <p:cNvGrpSpPr/>
          <p:nvPr/>
        </p:nvGrpSpPr>
        <p:grpSpPr>
          <a:xfrm>
            <a:off x="8329419" y="5059614"/>
            <a:ext cx="1237925" cy="605962"/>
            <a:chOff x="0" y="-9525"/>
            <a:chExt cx="849697" cy="415925"/>
          </a:xfrm>
        </p:grpSpPr>
        <p:sp>
          <p:nvSpPr>
            <p:cNvPr id="37" name="Freeform 37"/>
            <p:cNvSpPr/>
            <p:nvPr/>
          </p:nvSpPr>
          <p:spPr>
            <a:xfrm>
              <a:off x="0" y="0"/>
              <a:ext cx="849697" cy="406400"/>
            </a:xfrm>
            <a:custGeom>
              <a:avLst/>
              <a:gdLst/>
              <a:ahLst/>
              <a:cxnLst/>
              <a:rect l="l" t="t" r="r" b="b"/>
              <a:pathLst>
                <a:path w="849697" h="406400">
                  <a:moveTo>
                    <a:pt x="646497" y="0"/>
                  </a:moveTo>
                  <a:cubicBezTo>
                    <a:pt x="758721" y="0"/>
                    <a:pt x="849697" y="90976"/>
                    <a:pt x="849697" y="203200"/>
                  </a:cubicBezTo>
                  <a:cubicBezTo>
                    <a:pt x="849697" y="315424"/>
                    <a:pt x="758721" y="406400"/>
                    <a:pt x="646497"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txBody>
            <a:bodyPr/>
            <a:lstStyle/>
            <a:p>
              <a:endParaRPr lang="ru-RU" dirty="0"/>
            </a:p>
          </p:txBody>
        </p:sp>
        <p:sp>
          <p:nvSpPr>
            <p:cNvPr id="38" name="TextBox 38"/>
            <p:cNvSpPr txBox="1"/>
            <p:nvPr/>
          </p:nvSpPr>
          <p:spPr>
            <a:xfrm>
              <a:off x="0" y="-9525"/>
              <a:ext cx="849697" cy="415925"/>
            </a:xfrm>
            <a:prstGeom prst="rect">
              <a:avLst/>
            </a:prstGeom>
          </p:spPr>
          <p:txBody>
            <a:bodyPr lIns="30966" tIns="30966" rIns="30966" bIns="30966" rtlCol="0" anchor="ctr"/>
            <a:lstStyle/>
            <a:p>
              <a:pPr algn="ctr">
                <a:lnSpc>
                  <a:spcPts val="1194"/>
                </a:lnSpc>
                <a:spcBef>
                  <a:spcPct val="0"/>
                </a:spcBef>
              </a:pPr>
              <a:endParaRPr/>
            </a:p>
          </p:txBody>
        </p:sp>
      </p:grpSp>
      <p:sp>
        <p:nvSpPr>
          <p:cNvPr id="39" name="TextBox 39"/>
          <p:cNvSpPr txBox="1"/>
          <p:nvPr/>
        </p:nvSpPr>
        <p:spPr>
          <a:xfrm>
            <a:off x="1224781" y="8848782"/>
            <a:ext cx="6807772" cy="269817"/>
          </a:xfrm>
          <a:prstGeom prst="rect">
            <a:avLst/>
          </a:prstGeom>
        </p:spPr>
        <p:txBody>
          <a:bodyPr wrap="square" lIns="0" tIns="0" rIns="0" bIns="0" rtlCol="0" anchor="t">
            <a:spAutoFit/>
          </a:bodyPr>
          <a:lstStyle/>
          <a:p>
            <a:pPr>
              <a:lnSpc>
                <a:spcPts val="2255"/>
              </a:lnSpc>
            </a:pPr>
            <a:r>
              <a:rPr lang="en-GB" sz="1611" cap="all" dirty="0">
                <a:solidFill>
                  <a:srgbClr val="FFFFFF">
                    <a:alpha val="19608"/>
                  </a:srgbClr>
                </a:solidFill>
                <a:latin typeface="Inter Bold"/>
              </a:rPr>
              <a:t>Student </a:t>
            </a:r>
            <a:r>
              <a:rPr lang="en-US" sz="1611" cap="all" dirty="0">
                <a:solidFill>
                  <a:srgbClr val="FFFFFF">
                    <a:alpha val="19608"/>
                  </a:srgbClr>
                </a:solidFill>
                <a:latin typeface="Inter Bold"/>
              </a:rPr>
              <a:t>agricultural labor detachment</a:t>
            </a:r>
            <a:endParaRPr lang="ru-RU" sz="1611" cap="all" dirty="0">
              <a:solidFill>
                <a:srgbClr val="FFFFFF">
                  <a:alpha val="19608"/>
                </a:srgbClr>
              </a:solidFill>
              <a:latin typeface="Inter Bold"/>
            </a:endParaRPr>
          </a:p>
        </p:txBody>
      </p:sp>
      <p:grpSp>
        <p:nvGrpSpPr>
          <p:cNvPr id="40" name="Group 40"/>
          <p:cNvGrpSpPr/>
          <p:nvPr/>
        </p:nvGrpSpPr>
        <p:grpSpPr>
          <a:xfrm>
            <a:off x="1017508" y="8145209"/>
            <a:ext cx="5643023" cy="1156377"/>
            <a:chOff x="0" y="-9525"/>
            <a:chExt cx="2110856" cy="793723"/>
          </a:xfrm>
        </p:grpSpPr>
        <p:sp>
          <p:nvSpPr>
            <p:cNvPr id="41" name="Freeform 41"/>
            <p:cNvSpPr/>
            <p:nvPr/>
          </p:nvSpPr>
          <p:spPr>
            <a:xfrm>
              <a:off x="36622" y="377798"/>
              <a:ext cx="1933075" cy="406400"/>
            </a:xfrm>
            <a:custGeom>
              <a:avLst/>
              <a:gdLst/>
              <a:ahLst/>
              <a:cxnLst/>
              <a:rect l="l" t="t" r="r" b="b"/>
              <a:pathLst>
                <a:path w="2110856" h="406400">
                  <a:moveTo>
                    <a:pt x="1907656" y="0"/>
                  </a:moveTo>
                  <a:cubicBezTo>
                    <a:pt x="2019880" y="0"/>
                    <a:pt x="2110856" y="90976"/>
                    <a:pt x="2110856" y="203200"/>
                  </a:cubicBezTo>
                  <a:cubicBezTo>
                    <a:pt x="2110856" y="315424"/>
                    <a:pt x="2019880" y="406400"/>
                    <a:pt x="1907656"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txBody>
            <a:bodyPr/>
            <a:lstStyle/>
            <a:p>
              <a:endParaRPr lang="ru-RU" dirty="0"/>
            </a:p>
          </p:txBody>
        </p:sp>
        <p:sp>
          <p:nvSpPr>
            <p:cNvPr id="42" name="TextBox 42"/>
            <p:cNvSpPr txBox="1"/>
            <p:nvPr/>
          </p:nvSpPr>
          <p:spPr>
            <a:xfrm>
              <a:off x="0" y="-9525"/>
              <a:ext cx="2110856" cy="415925"/>
            </a:xfrm>
            <a:prstGeom prst="rect">
              <a:avLst/>
            </a:prstGeom>
          </p:spPr>
          <p:txBody>
            <a:bodyPr lIns="30966" tIns="30966" rIns="30966" bIns="30966" rtlCol="0" anchor="ctr"/>
            <a:lstStyle/>
            <a:p>
              <a:pPr algn="ctr">
                <a:lnSpc>
                  <a:spcPts val="1194"/>
                </a:lnSpc>
                <a:spcBef>
                  <a:spcPct val="0"/>
                </a:spcBef>
              </a:pPr>
              <a:endParaRPr/>
            </a:p>
          </p:txBody>
        </p:sp>
      </p:grpSp>
      <p:sp>
        <p:nvSpPr>
          <p:cNvPr id="43" name="TextBox 43"/>
          <p:cNvSpPr txBox="1"/>
          <p:nvPr/>
        </p:nvSpPr>
        <p:spPr>
          <a:xfrm>
            <a:off x="8649097" y="5244688"/>
            <a:ext cx="2622362" cy="269817"/>
          </a:xfrm>
          <a:prstGeom prst="rect">
            <a:avLst/>
          </a:prstGeom>
        </p:spPr>
        <p:txBody>
          <a:bodyPr lIns="0" tIns="0" rIns="0" bIns="0" rtlCol="0" anchor="t">
            <a:spAutoFit/>
          </a:bodyPr>
          <a:lstStyle/>
          <a:p>
            <a:pPr>
              <a:lnSpc>
                <a:spcPts val="2255"/>
              </a:lnSpc>
            </a:pPr>
            <a:r>
              <a:rPr lang="en-US" sz="1611" cap="all" dirty="0">
                <a:solidFill>
                  <a:srgbClr val="FFFFFF">
                    <a:alpha val="19608"/>
                  </a:srgbClr>
                </a:solidFill>
                <a:latin typeface="Inter Bold"/>
              </a:rPr>
              <a:t>band</a:t>
            </a:r>
          </a:p>
        </p:txBody>
      </p:sp>
      <p:grpSp>
        <p:nvGrpSpPr>
          <p:cNvPr id="44" name="Group 44"/>
          <p:cNvGrpSpPr/>
          <p:nvPr/>
        </p:nvGrpSpPr>
        <p:grpSpPr>
          <a:xfrm>
            <a:off x="6430602" y="8709501"/>
            <a:ext cx="3203903" cy="592085"/>
            <a:chOff x="0" y="0"/>
            <a:chExt cx="2199121" cy="406400"/>
          </a:xfrm>
        </p:grpSpPr>
        <p:sp>
          <p:nvSpPr>
            <p:cNvPr id="45" name="Freeform 45"/>
            <p:cNvSpPr/>
            <p:nvPr/>
          </p:nvSpPr>
          <p:spPr>
            <a:xfrm>
              <a:off x="0" y="0"/>
              <a:ext cx="2199121" cy="406400"/>
            </a:xfrm>
            <a:custGeom>
              <a:avLst/>
              <a:gdLst/>
              <a:ahLst/>
              <a:cxnLst/>
              <a:rect l="l" t="t" r="r" b="b"/>
              <a:pathLst>
                <a:path w="2199121" h="406400">
                  <a:moveTo>
                    <a:pt x="1995921" y="0"/>
                  </a:moveTo>
                  <a:cubicBezTo>
                    <a:pt x="2108145" y="0"/>
                    <a:pt x="2199121" y="90976"/>
                    <a:pt x="2199121" y="203200"/>
                  </a:cubicBezTo>
                  <a:cubicBezTo>
                    <a:pt x="2199121" y="315424"/>
                    <a:pt x="2108145" y="406400"/>
                    <a:pt x="1995921"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sp>
        <p:sp>
          <p:nvSpPr>
            <p:cNvPr id="46" name="TextBox 46"/>
            <p:cNvSpPr txBox="1"/>
            <p:nvPr/>
          </p:nvSpPr>
          <p:spPr>
            <a:xfrm>
              <a:off x="0" y="-9525"/>
              <a:ext cx="2199121" cy="415925"/>
            </a:xfrm>
            <a:prstGeom prst="rect">
              <a:avLst/>
            </a:prstGeom>
          </p:spPr>
          <p:txBody>
            <a:bodyPr lIns="30966" tIns="30966" rIns="30966" bIns="30966" rtlCol="0" anchor="ctr"/>
            <a:lstStyle/>
            <a:p>
              <a:pPr algn="ctr">
                <a:lnSpc>
                  <a:spcPts val="1194"/>
                </a:lnSpc>
                <a:spcBef>
                  <a:spcPct val="0"/>
                </a:spcBef>
              </a:pPr>
              <a:endParaRPr/>
            </a:p>
          </p:txBody>
        </p:sp>
      </p:grpSp>
      <p:sp>
        <p:nvSpPr>
          <p:cNvPr id="47" name="TextBox 47"/>
          <p:cNvSpPr txBox="1"/>
          <p:nvPr/>
        </p:nvSpPr>
        <p:spPr>
          <a:xfrm>
            <a:off x="6729915" y="8870634"/>
            <a:ext cx="2936577" cy="269817"/>
          </a:xfrm>
          <a:prstGeom prst="rect">
            <a:avLst/>
          </a:prstGeom>
        </p:spPr>
        <p:txBody>
          <a:bodyPr lIns="0" tIns="0" rIns="0" bIns="0" rtlCol="0" anchor="t">
            <a:spAutoFit/>
          </a:bodyPr>
          <a:lstStyle/>
          <a:p>
            <a:pPr>
              <a:lnSpc>
                <a:spcPts val="2255"/>
              </a:lnSpc>
            </a:pPr>
            <a:r>
              <a:rPr lang="en-US" sz="1611" cap="all" dirty="0">
                <a:solidFill>
                  <a:srgbClr val="FFFFFF">
                    <a:alpha val="19608"/>
                  </a:srgbClr>
                </a:solidFill>
                <a:latin typeface="Inter Bold"/>
              </a:rPr>
              <a:t>Ecology detachments</a:t>
            </a:r>
          </a:p>
        </p:txBody>
      </p:sp>
      <p:grpSp>
        <p:nvGrpSpPr>
          <p:cNvPr id="48" name="Group 48"/>
          <p:cNvGrpSpPr/>
          <p:nvPr/>
        </p:nvGrpSpPr>
        <p:grpSpPr>
          <a:xfrm>
            <a:off x="8827114" y="5941801"/>
            <a:ext cx="740230" cy="592085"/>
            <a:chOff x="0" y="0"/>
            <a:chExt cx="508085" cy="406400"/>
          </a:xfrm>
        </p:grpSpPr>
        <p:sp>
          <p:nvSpPr>
            <p:cNvPr id="49" name="Freeform 49"/>
            <p:cNvSpPr/>
            <p:nvPr/>
          </p:nvSpPr>
          <p:spPr>
            <a:xfrm>
              <a:off x="0" y="0"/>
              <a:ext cx="508085" cy="406400"/>
            </a:xfrm>
            <a:custGeom>
              <a:avLst/>
              <a:gdLst/>
              <a:ahLst/>
              <a:cxnLst/>
              <a:rect l="l" t="t" r="r" b="b"/>
              <a:pathLst>
                <a:path w="508085" h="406400">
                  <a:moveTo>
                    <a:pt x="304885" y="0"/>
                  </a:moveTo>
                  <a:cubicBezTo>
                    <a:pt x="417110" y="0"/>
                    <a:pt x="508085" y="90976"/>
                    <a:pt x="508085" y="203200"/>
                  </a:cubicBezTo>
                  <a:cubicBezTo>
                    <a:pt x="508085" y="315424"/>
                    <a:pt x="417110" y="406400"/>
                    <a:pt x="304885"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sp>
        <p:sp>
          <p:nvSpPr>
            <p:cNvPr id="50" name="TextBox 50"/>
            <p:cNvSpPr txBox="1"/>
            <p:nvPr/>
          </p:nvSpPr>
          <p:spPr>
            <a:xfrm>
              <a:off x="0" y="-9525"/>
              <a:ext cx="508085" cy="415925"/>
            </a:xfrm>
            <a:prstGeom prst="rect">
              <a:avLst/>
            </a:prstGeom>
          </p:spPr>
          <p:txBody>
            <a:bodyPr lIns="30966" tIns="30966" rIns="30966" bIns="30966" rtlCol="0" anchor="ctr"/>
            <a:lstStyle/>
            <a:p>
              <a:pPr algn="ctr">
                <a:lnSpc>
                  <a:spcPts val="1194"/>
                </a:lnSpc>
                <a:spcBef>
                  <a:spcPct val="0"/>
                </a:spcBef>
              </a:pPr>
              <a:endParaRPr/>
            </a:p>
          </p:txBody>
        </p:sp>
      </p:grpSp>
      <p:grpSp>
        <p:nvGrpSpPr>
          <p:cNvPr id="51" name="Group 51"/>
          <p:cNvGrpSpPr/>
          <p:nvPr/>
        </p:nvGrpSpPr>
        <p:grpSpPr>
          <a:xfrm>
            <a:off x="8198204" y="6914886"/>
            <a:ext cx="1392899" cy="592085"/>
            <a:chOff x="0" y="0"/>
            <a:chExt cx="956069" cy="406400"/>
          </a:xfrm>
        </p:grpSpPr>
        <p:sp>
          <p:nvSpPr>
            <p:cNvPr id="52" name="Freeform 52"/>
            <p:cNvSpPr/>
            <p:nvPr/>
          </p:nvSpPr>
          <p:spPr>
            <a:xfrm>
              <a:off x="0" y="0"/>
              <a:ext cx="956069" cy="406400"/>
            </a:xfrm>
            <a:custGeom>
              <a:avLst/>
              <a:gdLst/>
              <a:ahLst/>
              <a:cxnLst/>
              <a:rect l="l" t="t" r="r" b="b"/>
              <a:pathLst>
                <a:path w="956069" h="406400">
                  <a:moveTo>
                    <a:pt x="752869" y="0"/>
                  </a:moveTo>
                  <a:cubicBezTo>
                    <a:pt x="865094" y="0"/>
                    <a:pt x="956069" y="90976"/>
                    <a:pt x="956069" y="203200"/>
                  </a:cubicBezTo>
                  <a:cubicBezTo>
                    <a:pt x="956069" y="315424"/>
                    <a:pt x="865094" y="406400"/>
                    <a:pt x="752869" y="406400"/>
                  </a:cubicBezTo>
                  <a:lnTo>
                    <a:pt x="203200" y="406400"/>
                  </a:lnTo>
                  <a:cubicBezTo>
                    <a:pt x="90976" y="406400"/>
                    <a:pt x="0" y="315424"/>
                    <a:pt x="0" y="203200"/>
                  </a:cubicBezTo>
                  <a:cubicBezTo>
                    <a:pt x="0" y="90976"/>
                    <a:pt x="90976" y="0"/>
                    <a:pt x="203200" y="0"/>
                  </a:cubicBezTo>
                  <a:close/>
                </a:path>
              </a:pathLst>
            </a:custGeom>
            <a:solidFill>
              <a:srgbClr val="BBCBCD">
                <a:alpha val="9804"/>
              </a:srgbClr>
            </a:solidFill>
          </p:spPr>
        </p:sp>
        <p:sp>
          <p:nvSpPr>
            <p:cNvPr id="53" name="TextBox 53"/>
            <p:cNvSpPr txBox="1"/>
            <p:nvPr/>
          </p:nvSpPr>
          <p:spPr>
            <a:xfrm>
              <a:off x="0" y="-9525"/>
              <a:ext cx="956069" cy="415925"/>
            </a:xfrm>
            <a:prstGeom prst="rect">
              <a:avLst/>
            </a:prstGeom>
          </p:spPr>
          <p:txBody>
            <a:bodyPr lIns="30966" tIns="30966" rIns="30966" bIns="30966" rtlCol="0" anchor="ctr"/>
            <a:lstStyle/>
            <a:p>
              <a:pPr algn="ctr">
                <a:lnSpc>
                  <a:spcPts val="1194"/>
                </a:lnSpc>
                <a:spcBef>
                  <a:spcPct val="0"/>
                </a:spcBef>
              </a:pPr>
              <a:endParaRPr/>
            </a:p>
          </p:txBody>
        </p:sp>
      </p:grpSp>
      <p:sp>
        <p:nvSpPr>
          <p:cNvPr id="54" name="TextBox 54"/>
          <p:cNvSpPr txBox="1"/>
          <p:nvPr/>
        </p:nvSpPr>
        <p:spPr>
          <a:xfrm>
            <a:off x="8984657" y="6102934"/>
            <a:ext cx="547685" cy="269817"/>
          </a:xfrm>
          <a:prstGeom prst="rect">
            <a:avLst/>
          </a:prstGeom>
        </p:spPr>
        <p:txBody>
          <a:bodyPr lIns="0" tIns="0" rIns="0" bIns="0" rtlCol="0" anchor="t">
            <a:spAutoFit/>
          </a:bodyPr>
          <a:lstStyle/>
          <a:p>
            <a:pPr>
              <a:lnSpc>
                <a:spcPts val="2255"/>
              </a:lnSpc>
            </a:pPr>
            <a:r>
              <a:rPr lang="en-GB" sz="1611" dirty="0">
                <a:solidFill>
                  <a:srgbClr val="FFFFFF">
                    <a:alpha val="19608"/>
                  </a:srgbClr>
                </a:solidFill>
                <a:latin typeface="Inter Bold"/>
              </a:rPr>
              <a:t>CCI</a:t>
            </a:r>
          </a:p>
        </p:txBody>
      </p:sp>
      <p:sp>
        <p:nvSpPr>
          <p:cNvPr id="55" name="TextBox 55"/>
          <p:cNvSpPr txBox="1"/>
          <p:nvPr/>
        </p:nvSpPr>
        <p:spPr>
          <a:xfrm>
            <a:off x="8516094" y="7052998"/>
            <a:ext cx="868658" cy="269817"/>
          </a:xfrm>
          <a:prstGeom prst="rect">
            <a:avLst/>
          </a:prstGeom>
        </p:spPr>
        <p:txBody>
          <a:bodyPr lIns="0" tIns="0" rIns="0" bIns="0" rtlCol="0" anchor="t">
            <a:spAutoFit/>
          </a:bodyPr>
          <a:lstStyle/>
          <a:p>
            <a:pPr>
              <a:lnSpc>
                <a:spcPts val="2255"/>
              </a:lnSpc>
            </a:pPr>
            <a:r>
              <a:rPr lang="en-US" sz="1611" cap="all" dirty="0">
                <a:solidFill>
                  <a:srgbClr val="FFFFFF">
                    <a:alpha val="19608"/>
                  </a:srgbClr>
                </a:solidFill>
                <a:latin typeface="Inter Bold"/>
              </a:rPr>
              <a:t>Sport</a:t>
            </a:r>
          </a:p>
        </p:txBody>
      </p:sp>
      <p:pic>
        <p:nvPicPr>
          <p:cNvPr id="58" name="Рисунок 57">
            <a:extLst>
              <a:ext uri="{FF2B5EF4-FFF2-40B4-BE49-F238E27FC236}">
                <a16:creationId xmlns="" xmlns:a16="http://schemas.microsoft.com/office/drawing/2014/main" id="{A1F9C885-A56E-4C19-942D-6C07C579CF5C}"/>
              </a:ext>
            </a:extLst>
          </p:cNvPr>
          <p:cNvPicPr>
            <a:picLocks noChangeAspect="1"/>
          </p:cNvPicPr>
          <p:nvPr/>
        </p:nvPicPr>
        <p:blipFill>
          <a:blip r:embed="rId8"/>
          <a:stretch>
            <a:fillRect/>
          </a:stretch>
        </p:blipFill>
        <p:spPr>
          <a:xfrm>
            <a:off x="1173573" y="1483809"/>
            <a:ext cx="4157832" cy="60965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
            </a:blip>
            <a:stretch>
              <a:fillRect t="-9259" b="-9259"/>
            </a:stretch>
          </a:blipFill>
        </p:spPr>
      </p:sp>
      <p:sp>
        <p:nvSpPr>
          <p:cNvPr id="3" name="TextBox 3"/>
          <p:cNvSpPr txBox="1"/>
          <p:nvPr/>
        </p:nvSpPr>
        <p:spPr>
          <a:xfrm>
            <a:off x="1028700" y="7202658"/>
            <a:ext cx="6786672" cy="718145"/>
          </a:xfrm>
          <a:prstGeom prst="rect">
            <a:avLst/>
          </a:prstGeom>
        </p:spPr>
        <p:txBody>
          <a:bodyPr lIns="0" tIns="0" rIns="0" bIns="0" rtlCol="0" anchor="t">
            <a:spAutoFit/>
          </a:bodyPr>
          <a:lstStyle/>
          <a:p>
            <a:pPr>
              <a:lnSpc>
                <a:spcPts val="5609"/>
              </a:lnSpc>
            </a:pPr>
            <a:r>
              <a:rPr lang="en-US" sz="5499" spc="-131" dirty="0">
                <a:solidFill>
                  <a:srgbClr val="000000"/>
                </a:solidFill>
                <a:latin typeface="Inter Bold"/>
              </a:rPr>
              <a:t>МТS</a:t>
            </a:r>
          </a:p>
        </p:txBody>
      </p:sp>
      <p:grpSp>
        <p:nvGrpSpPr>
          <p:cNvPr id="4" name="Group 4"/>
          <p:cNvGrpSpPr/>
          <p:nvPr/>
        </p:nvGrpSpPr>
        <p:grpSpPr>
          <a:xfrm>
            <a:off x="0" y="0"/>
            <a:ext cx="18288000" cy="4164500"/>
            <a:chOff x="0" y="0"/>
            <a:chExt cx="7215983" cy="1643207"/>
          </a:xfrm>
        </p:grpSpPr>
        <p:sp>
          <p:nvSpPr>
            <p:cNvPr id="5" name="Freeform 5"/>
            <p:cNvSpPr/>
            <p:nvPr/>
          </p:nvSpPr>
          <p:spPr>
            <a:xfrm>
              <a:off x="0" y="0"/>
              <a:ext cx="7215984" cy="1643207"/>
            </a:xfrm>
            <a:custGeom>
              <a:avLst/>
              <a:gdLst/>
              <a:ahLst/>
              <a:cxnLst/>
              <a:rect l="l" t="t" r="r" b="b"/>
              <a:pathLst>
                <a:path w="7215984" h="1643207">
                  <a:moveTo>
                    <a:pt x="0" y="0"/>
                  </a:moveTo>
                  <a:lnTo>
                    <a:pt x="7215984" y="0"/>
                  </a:lnTo>
                  <a:lnTo>
                    <a:pt x="7215984" y="1643207"/>
                  </a:lnTo>
                  <a:lnTo>
                    <a:pt x="0" y="1643207"/>
                  </a:lnTo>
                  <a:close/>
                </a:path>
              </a:pathLst>
            </a:custGeom>
            <a:solidFill>
              <a:srgbClr val="112B8E"/>
            </a:solidFill>
          </p:spPr>
        </p:sp>
      </p:grpSp>
      <p:grpSp>
        <p:nvGrpSpPr>
          <p:cNvPr id="6" name="Group 6"/>
          <p:cNvGrpSpPr/>
          <p:nvPr/>
        </p:nvGrpSpPr>
        <p:grpSpPr>
          <a:xfrm>
            <a:off x="985124" y="2342806"/>
            <a:ext cx="3050814" cy="3643440"/>
            <a:chOff x="0" y="0"/>
            <a:chExt cx="4067752" cy="4857920"/>
          </a:xfrm>
        </p:grpSpPr>
        <p:pic>
          <p:nvPicPr>
            <p:cNvPr id="7" name="Picture 7"/>
            <p:cNvPicPr>
              <a:picLocks noChangeAspect="1"/>
            </p:cNvPicPr>
            <p:nvPr/>
          </p:nvPicPr>
          <p:blipFill>
            <a:blip r:embed="rId3"/>
            <a:srcRect l="6101" t="21104" b="27206"/>
            <a:stretch>
              <a:fillRect/>
            </a:stretch>
          </p:blipFill>
          <p:spPr>
            <a:xfrm>
              <a:off x="0" y="0"/>
              <a:ext cx="4067752" cy="4857920"/>
            </a:xfrm>
            <a:prstGeom prst="rect">
              <a:avLst/>
            </a:prstGeom>
          </p:spPr>
        </p:pic>
      </p:grpSp>
      <p:grpSp>
        <p:nvGrpSpPr>
          <p:cNvPr id="8" name="Group 8"/>
          <p:cNvGrpSpPr/>
          <p:nvPr/>
        </p:nvGrpSpPr>
        <p:grpSpPr>
          <a:xfrm>
            <a:off x="4301936" y="2342806"/>
            <a:ext cx="3050814" cy="3643440"/>
            <a:chOff x="0" y="0"/>
            <a:chExt cx="4067752" cy="4857920"/>
          </a:xfrm>
        </p:grpSpPr>
        <p:pic>
          <p:nvPicPr>
            <p:cNvPr id="9" name="Picture 9"/>
            <p:cNvPicPr>
              <a:picLocks noChangeAspect="1"/>
            </p:cNvPicPr>
            <p:nvPr/>
          </p:nvPicPr>
          <p:blipFill>
            <a:blip r:embed="rId4"/>
            <a:srcRect l="20854" r="23322"/>
            <a:stretch>
              <a:fillRect/>
            </a:stretch>
          </p:blipFill>
          <p:spPr>
            <a:xfrm>
              <a:off x="0" y="0"/>
              <a:ext cx="4067752" cy="4857920"/>
            </a:xfrm>
            <a:prstGeom prst="rect">
              <a:avLst/>
            </a:prstGeom>
          </p:spPr>
        </p:pic>
      </p:grpSp>
      <p:grpSp>
        <p:nvGrpSpPr>
          <p:cNvPr id="10" name="Group 10"/>
          <p:cNvGrpSpPr/>
          <p:nvPr/>
        </p:nvGrpSpPr>
        <p:grpSpPr>
          <a:xfrm>
            <a:off x="7618749" y="2342806"/>
            <a:ext cx="3050814" cy="3643440"/>
            <a:chOff x="0" y="0"/>
            <a:chExt cx="4067752" cy="4857920"/>
          </a:xfrm>
        </p:grpSpPr>
        <p:pic>
          <p:nvPicPr>
            <p:cNvPr id="11" name="Picture 11"/>
            <p:cNvPicPr>
              <a:picLocks noChangeAspect="1"/>
            </p:cNvPicPr>
            <p:nvPr/>
          </p:nvPicPr>
          <p:blipFill>
            <a:blip r:embed="rId5"/>
            <a:srcRect l="25889" t="1330" r="19616" b="1051"/>
            <a:stretch>
              <a:fillRect/>
            </a:stretch>
          </p:blipFill>
          <p:spPr>
            <a:xfrm>
              <a:off x="0" y="0"/>
              <a:ext cx="4067752" cy="4857920"/>
            </a:xfrm>
            <a:prstGeom prst="rect">
              <a:avLst/>
            </a:prstGeom>
          </p:spPr>
        </p:pic>
      </p:grpSp>
      <p:grpSp>
        <p:nvGrpSpPr>
          <p:cNvPr id="12" name="Group 12"/>
          <p:cNvGrpSpPr/>
          <p:nvPr/>
        </p:nvGrpSpPr>
        <p:grpSpPr>
          <a:xfrm>
            <a:off x="10937668" y="2342806"/>
            <a:ext cx="3050814" cy="3643440"/>
            <a:chOff x="0" y="0"/>
            <a:chExt cx="4067752" cy="4857920"/>
          </a:xfrm>
        </p:grpSpPr>
        <p:pic>
          <p:nvPicPr>
            <p:cNvPr id="13" name="Picture 13"/>
            <p:cNvPicPr>
              <a:picLocks noChangeAspect="1"/>
            </p:cNvPicPr>
            <p:nvPr/>
          </p:nvPicPr>
          <p:blipFill>
            <a:blip r:embed="rId6"/>
            <a:srcRect t="10191" b="10191"/>
            <a:stretch>
              <a:fillRect/>
            </a:stretch>
          </p:blipFill>
          <p:spPr>
            <a:xfrm>
              <a:off x="0" y="0"/>
              <a:ext cx="4067752" cy="4857920"/>
            </a:xfrm>
            <a:prstGeom prst="rect">
              <a:avLst/>
            </a:prstGeom>
          </p:spPr>
        </p:pic>
      </p:grpSp>
      <p:sp>
        <p:nvSpPr>
          <p:cNvPr id="14" name="TextBox 14"/>
          <p:cNvSpPr txBox="1"/>
          <p:nvPr/>
        </p:nvSpPr>
        <p:spPr>
          <a:xfrm>
            <a:off x="8219358" y="7162272"/>
            <a:ext cx="9039942" cy="524246"/>
          </a:xfrm>
          <a:prstGeom prst="rect">
            <a:avLst/>
          </a:prstGeom>
        </p:spPr>
        <p:txBody>
          <a:bodyPr lIns="0" tIns="0" rIns="0" bIns="0" rtlCol="0" anchor="t">
            <a:spAutoFit/>
          </a:bodyPr>
          <a:lstStyle/>
          <a:p>
            <a:pPr>
              <a:lnSpc>
                <a:spcPts val="2111"/>
              </a:lnSpc>
            </a:pPr>
            <a:r>
              <a:rPr lang="en-US" sz="1599" dirty="0">
                <a:solidFill>
                  <a:srgbClr val="000000">
                    <a:alpha val="80000"/>
                  </a:srgbClr>
                </a:solidFill>
                <a:latin typeface="Open Sans"/>
              </a:rPr>
              <a:t>The material and technical support of the </a:t>
            </a:r>
            <a:r>
              <a:rPr lang="en-US" sz="1599" dirty="0" err="1">
                <a:solidFill>
                  <a:srgbClr val="000000">
                    <a:alpha val="80000"/>
                  </a:srgbClr>
                </a:solidFill>
                <a:latin typeface="Open Sans"/>
              </a:rPr>
              <a:t>SPbSUVM</a:t>
            </a:r>
            <a:r>
              <a:rPr lang="en-US" sz="1599" dirty="0">
                <a:solidFill>
                  <a:srgbClr val="000000">
                    <a:alpha val="80000"/>
                  </a:srgbClr>
                </a:solidFill>
                <a:latin typeface="Open Sans"/>
              </a:rPr>
              <a:t> is one of the key factors in ensuring the quality of education and research work of the academic staff.</a:t>
            </a:r>
            <a:endParaRPr lang="ru-RU" sz="1599" dirty="0">
              <a:solidFill>
                <a:srgbClr val="000000">
                  <a:alpha val="80000"/>
                </a:srgbClr>
              </a:solidFill>
              <a:latin typeface="Open Sans"/>
            </a:endParaRPr>
          </a:p>
        </p:txBody>
      </p:sp>
      <p:grpSp>
        <p:nvGrpSpPr>
          <p:cNvPr id="15" name="Group 15"/>
          <p:cNvGrpSpPr/>
          <p:nvPr/>
        </p:nvGrpSpPr>
        <p:grpSpPr>
          <a:xfrm>
            <a:off x="985124" y="5986246"/>
            <a:ext cx="3050814" cy="713765"/>
            <a:chOff x="0" y="0"/>
            <a:chExt cx="1502533" cy="351531"/>
          </a:xfrm>
        </p:grpSpPr>
        <p:sp>
          <p:nvSpPr>
            <p:cNvPr id="16" name="Freeform 16"/>
            <p:cNvSpPr/>
            <p:nvPr/>
          </p:nvSpPr>
          <p:spPr>
            <a:xfrm>
              <a:off x="0" y="0"/>
              <a:ext cx="1502533" cy="351531"/>
            </a:xfrm>
            <a:custGeom>
              <a:avLst/>
              <a:gdLst/>
              <a:ahLst/>
              <a:cxnLst/>
              <a:rect l="l" t="t" r="r" b="b"/>
              <a:pathLst>
                <a:path w="1502533" h="351531">
                  <a:moveTo>
                    <a:pt x="0" y="0"/>
                  </a:moveTo>
                  <a:lnTo>
                    <a:pt x="1502533" y="0"/>
                  </a:lnTo>
                  <a:lnTo>
                    <a:pt x="1502533" y="351531"/>
                  </a:lnTo>
                  <a:lnTo>
                    <a:pt x="0" y="351531"/>
                  </a:lnTo>
                  <a:close/>
                </a:path>
              </a:pathLst>
            </a:custGeom>
            <a:solidFill>
              <a:srgbClr val="112B8E"/>
            </a:solidFill>
          </p:spPr>
        </p:sp>
      </p:grpSp>
      <p:grpSp>
        <p:nvGrpSpPr>
          <p:cNvPr id="17" name="Group 17"/>
          <p:cNvGrpSpPr/>
          <p:nvPr/>
        </p:nvGrpSpPr>
        <p:grpSpPr>
          <a:xfrm>
            <a:off x="7620856" y="5986246"/>
            <a:ext cx="3050814" cy="713765"/>
            <a:chOff x="0" y="0"/>
            <a:chExt cx="1502533" cy="351531"/>
          </a:xfrm>
        </p:grpSpPr>
        <p:sp>
          <p:nvSpPr>
            <p:cNvPr id="18" name="Freeform 18"/>
            <p:cNvSpPr/>
            <p:nvPr/>
          </p:nvSpPr>
          <p:spPr>
            <a:xfrm>
              <a:off x="0" y="0"/>
              <a:ext cx="1502533" cy="351531"/>
            </a:xfrm>
            <a:custGeom>
              <a:avLst/>
              <a:gdLst/>
              <a:ahLst/>
              <a:cxnLst/>
              <a:rect l="l" t="t" r="r" b="b"/>
              <a:pathLst>
                <a:path w="1502533" h="351531">
                  <a:moveTo>
                    <a:pt x="0" y="0"/>
                  </a:moveTo>
                  <a:lnTo>
                    <a:pt x="1502533" y="0"/>
                  </a:lnTo>
                  <a:lnTo>
                    <a:pt x="1502533" y="351531"/>
                  </a:lnTo>
                  <a:lnTo>
                    <a:pt x="0" y="351531"/>
                  </a:lnTo>
                  <a:close/>
                </a:path>
              </a:pathLst>
            </a:custGeom>
            <a:solidFill>
              <a:srgbClr val="112B8E"/>
            </a:solidFill>
          </p:spPr>
        </p:sp>
      </p:grpSp>
      <p:sp>
        <p:nvSpPr>
          <p:cNvPr id="19" name="TextBox 19"/>
          <p:cNvSpPr txBox="1"/>
          <p:nvPr/>
        </p:nvSpPr>
        <p:spPr>
          <a:xfrm>
            <a:off x="1263606" y="6171089"/>
            <a:ext cx="2420237" cy="264624"/>
          </a:xfrm>
          <a:prstGeom prst="rect">
            <a:avLst/>
          </a:prstGeom>
        </p:spPr>
        <p:txBody>
          <a:bodyPr wrap="square" lIns="0" tIns="0" rIns="0" bIns="0" rtlCol="0" anchor="t">
            <a:spAutoFit/>
          </a:bodyPr>
          <a:lstStyle/>
          <a:p>
            <a:pPr algn="ctr">
              <a:lnSpc>
                <a:spcPts val="2243"/>
              </a:lnSpc>
            </a:pPr>
            <a:r>
              <a:rPr lang="en-US" sz="1602" spc="60" dirty="0">
                <a:solidFill>
                  <a:srgbClr val="FFFFFF"/>
                </a:solidFill>
                <a:latin typeface="Open Sans"/>
              </a:rPr>
              <a:t>New academic building  </a:t>
            </a:r>
          </a:p>
        </p:txBody>
      </p:sp>
      <p:sp>
        <p:nvSpPr>
          <p:cNvPr id="20" name="TextBox 20"/>
          <p:cNvSpPr txBox="1"/>
          <p:nvPr/>
        </p:nvSpPr>
        <p:spPr>
          <a:xfrm>
            <a:off x="8150401" y="6171089"/>
            <a:ext cx="1991724" cy="270226"/>
          </a:xfrm>
          <a:prstGeom prst="rect">
            <a:avLst/>
          </a:prstGeom>
        </p:spPr>
        <p:txBody>
          <a:bodyPr lIns="0" tIns="0" rIns="0" bIns="0" rtlCol="0" anchor="t">
            <a:spAutoFit/>
          </a:bodyPr>
          <a:lstStyle/>
          <a:p>
            <a:pPr algn="ctr">
              <a:lnSpc>
                <a:spcPts val="2243"/>
              </a:lnSpc>
            </a:pPr>
            <a:r>
              <a:rPr lang="en-GB" sz="1602" spc="60" dirty="0">
                <a:solidFill>
                  <a:srgbClr val="FFFFFF"/>
                </a:solidFill>
                <a:latin typeface="Open Sans"/>
              </a:rPr>
              <a:t>Canteen</a:t>
            </a:r>
            <a:endParaRPr lang="en-US" sz="1602" spc="60" dirty="0">
              <a:solidFill>
                <a:srgbClr val="FFFFFF"/>
              </a:solidFill>
              <a:latin typeface="Open Sans"/>
            </a:endParaRPr>
          </a:p>
        </p:txBody>
      </p:sp>
      <p:grpSp>
        <p:nvGrpSpPr>
          <p:cNvPr id="21" name="Group 21"/>
          <p:cNvGrpSpPr/>
          <p:nvPr/>
        </p:nvGrpSpPr>
        <p:grpSpPr>
          <a:xfrm>
            <a:off x="4301936" y="5986246"/>
            <a:ext cx="3050814" cy="713765"/>
            <a:chOff x="0" y="0"/>
            <a:chExt cx="1502533" cy="351531"/>
          </a:xfrm>
        </p:grpSpPr>
        <p:sp>
          <p:nvSpPr>
            <p:cNvPr id="22" name="Freeform 22"/>
            <p:cNvSpPr/>
            <p:nvPr/>
          </p:nvSpPr>
          <p:spPr>
            <a:xfrm>
              <a:off x="0" y="0"/>
              <a:ext cx="1502533" cy="351531"/>
            </a:xfrm>
            <a:custGeom>
              <a:avLst/>
              <a:gdLst/>
              <a:ahLst/>
              <a:cxnLst/>
              <a:rect l="l" t="t" r="r" b="b"/>
              <a:pathLst>
                <a:path w="1502533" h="351531">
                  <a:moveTo>
                    <a:pt x="0" y="0"/>
                  </a:moveTo>
                  <a:lnTo>
                    <a:pt x="1502533" y="0"/>
                  </a:lnTo>
                  <a:lnTo>
                    <a:pt x="1502533" y="351531"/>
                  </a:lnTo>
                  <a:lnTo>
                    <a:pt x="0" y="351531"/>
                  </a:lnTo>
                  <a:close/>
                </a:path>
              </a:pathLst>
            </a:custGeom>
            <a:solidFill>
              <a:srgbClr val="112B8E"/>
            </a:solidFill>
          </p:spPr>
        </p:sp>
      </p:grpSp>
      <p:grpSp>
        <p:nvGrpSpPr>
          <p:cNvPr id="23" name="Group 23"/>
          <p:cNvGrpSpPr/>
          <p:nvPr/>
        </p:nvGrpSpPr>
        <p:grpSpPr>
          <a:xfrm>
            <a:off x="10937668" y="5986246"/>
            <a:ext cx="3050814" cy="713765"/>
            <a:chOff x="0" y="0"/>
            <a:chExt cx="1502533" cy="351531"/>
          </a:xfrm>
        </p:grpSpPr>
        <p:sp>
          <p:nvSpPr>
            <p:cNvPr id="24" name="Freeform 24"/>
            <p:cNvSpPr/>
            <p:nvPr/>
          </p:nvSpPr>
          <p:spPr>
            <a:xfrm>
              <a:off x="0" y="0"/>
              <a:ext cx="1502533" cy="351531"/>
            </a:xfrm>
            <a:custGeom>
              <a:avLst/>
              <a:gdLst/>
              <a:ahLst/>
              <a:cxnLst/>
              <a:rect l="l" t="t" r="r" b="b"/>
              <a:pathLst>
                <a:path w="1502533" h="351531">
                  <a:moveTo>
                    <a:pt x="0" y="0"/>
                  </a:moveTo>
                  <a:lnTo>
                    <a:pt x="1502533" y="0"/>
                  </a:lnTo>
                  <a:lnTo>
                    <a:pt x="1502533" y="351531"/>
                  </a:lnTo>
                  <a:lnTo>
                    <a:pt x="0" y="351531"/>
                  </a:lnTo>
                  <a:close/>
                </a:path>
              </a:pathLst>
            </a:custGeom>
            <a:solidFill>
              <a:srgbClr val="112B8E"/>
            </a:solidFill>
          </p:spPr>
        </p:sp>
      </p:grpSp>
      <p:sp>
        <p:nvSpPr>
          <p:cNvPr id="25" name="TextBox 25"/>
          <p:cNvSpPr txBox="1"/>
          <p:nvPr/>
        </p:nvSpPr>
        <p:spPr>
          <a:xfrm>
            <a:off x="4668967" y="6171089"/>
            <a:ext cx="2316753" cy="270226"/>
          </a:xfrm>
          <a:prstGeom prst="rect">
            <a:avLst/>
          </a:prstGeom>
        </p:spPr>
        <p:txBody>
          <a:bodyPr lIns="0" tIns="0" rIns="0" bIns="0" rtlCol="0" anchor="t">
            <a:spAutoFit/>
          </a:bodyPr>
          <a:lstStyle/>
          <a:p>
            <a:pPr algn="ctr">
              <a:lnSpc>
                <a:spcPts val="2243"/>
              </a:lnSpc>
            </a:pPr>
            <a:r>
              <a:rPr lang="en-US" sz="1602" spc="60" dirty="0">
                <a:solidFill>
                  <a:srgbClr val="FFFFFF"/>
                </a:solidFill>
                <a:latin typeface="Open Sans"/>
              </a:rPr>
              <a:t>Anatomy Museum</a:t>
            </a:r>
          </a:p>
        </p:txBody>
      </p:sp>
      <p:sp>
        <p:nvSpPr>
          <p:cNvPr id="26" name="TextBox 26"/>
          <p:cNvSpPr txBox="1"/>
          <p:nvPr/>
        </p:nvSpPr>
        <p:spPr>
          <a:xfrm>
            <a:off x="11283501" y="6171089"/>
            <a:ext cx="2359148" cy="270226"/>
          </a:xfrm>
          <a:prstGeom prst="rect">
            <a:avLst/>
          </a:prstGeom>
        </p:spPr>
        <p:txBody>
          <a:bodyPr lIns="0" tIns="0" rIns="0" bIns="0" rtlCol="0" anchor="t">
            <a:spAutoFit/>
          </a:bodyPr>
          <a:lstStyle/>
          <a:p>
            <a:pPr algn="ctr">
              <a:lnSpc>
                <a:spcPts val="2243"/>
              </a:lnSpc>
            </a:pPr>
            <a:r>
              <a:rPr lang="en-US" sz="1602" spc="60" dirty="0">
                <a:solidFill>
                  <a:srgbClr val="FFFFFF"/>
                </a:solidFill>
                <a:latin typeface="Open Sans"/>
              </a:rPr>
              <a:t>Dormitory</a:t>
            </a:r>
          </a:p>
        </p:txBody>
      </p:sp>
      <p:sp>
        <p:nvSpPr>
          <p:cNvPr id="27" name="TextBox 27"/>
          <p:cNvSpPr txBox="1"/>
          <p:nvPr/>
        </p:nvSpPr>
        <p:spPr>
          <a:xfrm>
            <a:off x="787867" y="8999855"/>
            <a:ext cx="1349143" cy="495200"/>
          </a:xfrm>
          <a:prstGeom prst="rect">
            <a:avLst/>
          </a:prstGeom>
        </p:spPr>
        <p:txBody>
          <a:bodyPr lIns="0" tIns="0" rIns="0" bIns="0" rtlCol="0" anchor="t">
            <a:spAutoFit/>
          </a:bodyPr>
          <a:lstStyle/>
          <a:p>
            <a:pPr>
              <a:lnSpc>
                <a:spcPts val="1960"/>
              </a:lnSpc>
            </a:pPr>
            <a:r>
              <a:rPr lang="en-US" sz="1400" dirty="0">
                <a:solidFill>
                  <a:srgbClr val="000000"/>
                </a:solidFill>
                <a:latin typeface="Open Sans"/>
              </a:rPr>
              <a:t>2023</a:t>
            </a:r>
          </a:p>
          <a:p>
            <a:pPr>
              <a:lnSpc>
                <a:spcPts val="1960"/>
              </a:lnSpc>
            </a:pPr>
            <a:r>
              <a:rPr lang="en-US" sz="1400" dirty="0" err="1">
                <a:solidFill>
                  <a:srgbClr val="000000"/>
                </a:solidFill>
                <a:latin typeface="Open Sans"/>
              </a:rPr>
              <a:t>SPbSUVM</a:t>
            </a:r>
            <a:endParaRPr lang="en-US" sz="1400" dirty="0">
              <a:solidFill>
                <a:srgbClr val="000000"/>
              </a:solidFill>
              <a:latin typeface="Open Sans"/>
            </a:endParaRPr>
          </a:p>
        </p:txBody>
      </p:sp>
      <p:grpSp>
        <p:nvGrpSpPr>
          <p:cNvPr id="28" name="Group 28"/>
          <p:cNvGrpSpPr/>
          <p:nvPr/>
        </p:nvGrpSpPr>
        <p:grpSpPr>
          <a:xfrm>
            <a:off x="14252062" y="2342806"/>
            <a:ext cx="3050814" cy="3643440"/>
            <a:chOff x="0" y="0"/>
            <a:chExt cx="4067752" cy="4857920"/>
          </a:xfrm>
        </p:grpSpPr>
        <p:pic>
          <p:nvPicPr>
            <p:cNvPr id="29" name="Picture 29"/>
            <p:cNvPicPr>
              <a:picLocks noChangeAspect="1"/>
            </p:cNvPicPr>
            <p:nvPr/>
          </p:nvPicPr>
          <p:blipFill>
            <a:blip r:embed="rId7"/>
            <a:srcRect l="20741" r="23470"/>
            <a:stretch>
              <a:fillRect/>
            </a:stretch>
          </p:blipFill>
          <p:spPr>
            <a:xfrm>
              <a:off x="0" y="0"/>
              <a:ext cx="4067752" cy="4857920"/>
            </a:xfrm>
            <a:prstGeom prst="rect">
              <a:avLst/>
            </a:prstGeom>
          </p:spPr>
        </p:pic>
      </p:grpSp>
      <p:grpSp>
        <p:nvGrpSpPr>
          <p:cNvPr id="30" name="Group 30"/>
          <p:cNvGrpSpPr/>
          <p:nvPr/>
        </p:nvGrpSpPr>
        <p:grpSpPr>
          <a:xfrm>
            <a:off x="14252062" y="5986246"/>
            <a:ext cx="3050814" cy="713765"/>
            <a:chOff x="0" y="0"/>
            <a:chExt cx="1502533" cy="351531"/>
          </a:xfrm>
        </p:grpSpPr>
        <p:sp>
          <p:nvSpPr>
            <p:cNvPr id="31" name="Freeform 31"/>
            <p:cNvSpPr/>
            <p:nvPr/>
          </p:nvSpPr>
          <p:spPr>
            <a:xfrm>
              <a:off x="0" y="0"/>
              <a:ext cx="1502533" cy="351531"/>
            </a:xfrm>
            <a:custGeom>
              <a:avLst/>
              <a:gdLst/>
              <a:ahLst/>
              <a:cxnLst/>
              <a:rect l="l" t="t" r="r" b="b"/>
              <a:pathLst>
                <a:path w="1502533" h="351531">
                  <a:moveTo>
                    <a:pt x="0" y="0"/>
                  </a:moveTo>
                  <a:lnTo>
                    <a:pt x="1502533" y="0"/>
                  </a:lnTo>
                  <a:lnTo>
                    <a:pt x="1502533" y="351531"/>
                  </a:lnTo>
                  <a:lnTo>
                    <a:pt x="0" y="351531"/>
                  </a:lnTo>
                  <a:close/>
                </a:path>
              </a:pathLst>
            </a:custGeom>
            <a:solidFill>
              <a:srgbClr val="112B8E"/>
            </a:solidFill>
          </p:spPr>
        </p:sp>
      </p:grpSp>
      <p:sp>
        <p:nvSpPr>
          <p:cNvPr id="32" name="TextBox 32"/>
          <p:cNvSpPr txBox="1"/>
          <p:nvPr/>
        </p:nvSpPr>
        <p:spPr>
          <a:xfrm>
            <a:off x="14597895" y="6171089"/>
            <a:ext cx="2359148" cy="270226"/>
          </a:xfrm>
          <a:prstGeom prst="rect">
            <a:avLst/>
          </a:prstGeom>
        </p:spPr>
        <p:txBody>
          <a:bodyPr lIns="0" tIns="0" rIns="0" bIns="0" rtlCol="0" anchor="t">
            <a:spAutoFit/>
          </a:bodyPr>
          <a:lstStyle/>
          <a:p>
            <a:pPr algn="ctr">
              <a:lnSpc>
                <a:spcPts val="2243"/>
              </a:lnSpc>
            </a:pPr>
            <a:r>
              <a:rPr lang="en-US" sz="1602" spc="60" dirty="0">
                <a:solidFill>
                  <a:srgbClr val="FFFFFF"/>
                </a:solidFill>
                <a:latin typeface="Open Sans"/>
              </a:rPr>
              <a:t>Conference hall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12B8E"/>
        </a:solidFill>
        <a:effectLst/>
      </p:bgPr>
    </p:bg>
    <p:spTree>
      <p:nvGrpSpPr>
        <p:cNvPr id="1" name=""/>
        <p:cNvGrpSpPr/>
        <p:nvPr/>
      </p:nvGrpSpPr>
      <p:grpSpPr>
        <a:xfrm>
          <a:off x="0" y="0"/>
          <a:ext cx="0" cy="0"/>
          <a:chOff x="0" y="0"/>
          <a:chExt cx="0" cy="0"/>
        </a:xfrm>
      </p:grpSpPr>
      <p:grpSp>
        <p:nvGrpSpPr>
          <p:cNvPr id="2" name="Group 2"/>
          <p:cNvGrpSpPr/>
          <p:nvPr/>
        </p:nvGrpSpPr>
        <p:grpSpPr>
          <a:xfrm>
            <a:off x="281165" y="-492673"/>
            <a:ext cx="18288000" cy="10779673"/>
            <a:chOff x="0" y="0"/>
            <a:chExt cx="24384000" cy="14372898"/>
          </a:xfrm>
        </p:grpSpPr>
        <p:pic>
          <p:nvPicPr>
            <p:cNvPr id="3" name="Picture 3"/>
            <p:cNvPicPr>
              <a:picLocks noChangeAspect="1"/>
            </p:cNvPicPr>
            <p:nvPr/>
          </p:nvPicPr>
          <p:blipFill>
            <a:blip r:embed="rId2"/>
            <a:srcRect t="5792" b="5792"/>
            <a:stretch>
              <a:fillRect/>
            </a:stretch>
          </p:blipFill>
          <p:spPr>
            <a:xfrm>
              <a:off x="0" y="0"/>
              <a:ext cx="24384000" cy="14372898"/>
            </a:xfrm>
            <a:prstGeom prst="rect">
              <a:avLst/>
            </a:prstGeom>
          </p:spPr>
        </p:pic>
      </p:grpSp>
      <p:sp>
        <p:nvSpPr>
          <p:cNvPr id="4" name="Freeform 4"/>
          <p:cNvSpPr/>
          <p:nvPr/>
        </p:nvSpPr>
        <p:spPr>
          <a:xfrm>
            <a:off x="184586" y="-1068547"/>
            <a:ext cx="10363738" cy="18688707"/>
          </a:xfrm>
          <a:custGeom>
            <a:avLst/>
            <a:gdLst/>
            <a:ahLst/>
            <a:cxnLst/>
            <a:rect l="l" t="t" r="r" b="b"/>
            <a:pathLst>
              <a:path w="10363738" h="18688707">
                <a:moveTo>
                  <a:pt x="0" y="0"/>
                </a:moveTo>
                <a:lnTo>
                  <a:pt x="10363738" y="0"/>
                </a:lnTo>
                <a:lnTo>
                  <a:pt x="10363738" y="18688708"/>
                </a:lnTo>
                <a:lnTo>
                  <a:pt x="0" y="186887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AutoShape 5"/>
          <p:cNvSpPr/>
          <p:nvPr/>
        </p:nvSpPr>
        <p:spPr>
          <a:xfrm flipV="1">
            <a:off x="-299307" y="7502838"/>
            <a:ext cx="11524680" cy="0"/>
          </a:xfrm>
          <a:prstGeom prst="line">
            <a:avLst/>
          </a:prstGeom>
          <a:ln w="38100" cap="flat">
            <a:solidFill>
              <a:srgbClr val="FFFFFF"/>
            </a:solidFill>
            <a:prstDash val="solid"/>
            <a:headEnd type="none" w="sm" len="sm"/>
            <a:tailEnd type="none" w="sm" len="sm"/>
          </a:ln>
        </p:spPr>
      </p:sp>
      <p:sp>
        <p:nvSpPr>
          <p:cNvPr id="6" name="TextBox 6"/>
          <p:cNvSpPr txBox="1"/>
          <p:nvPr/>
        </p:nvSpPr>
        <p:spPr>
          <a:xfrm>
            <a:off x="1028700" y="5918512"/>
            <a:ext cx="13373100" cy="906467"/>
          </a:xfrm>
          <a:prstGeom prst="rect">
            <a:avLst/>
          </a:prstGeom>
        </p:spPr>
        <p:txBody>
          <a:bodyPr wrap="square" lIns="0" tIns="0" rIns="0" bIns="0" rtlCol="0" anchor="t">
            <a:spAutoFit/>
          </a:bodyPr>
          <a:lstStyle/>
          <a:p>
            <a:pPr>
              <a:lnSpc>
                <a:spcPts val="7699"/>
              </a:lnSpc>
              <a:spcBef>
                <a:spcPct val="0"/>
              </a:spcBef>
            </a:pPr>
            <a:r>
              <a:rPr lang="en-GB" sz="5499" cap="all" dirty="0">
                <a:solidFill>
                  <a:srgbClr val="FFFFFF"/>
                </a:solidFill>
                <a:latin typeface="Inter Bold"/>
              </a:rPr>
              <a:t>new classrooms</a:t>
            </a:r>
            <a:endParaRPr lang="en-US" sz="5499" cap="all" dirty="0">
              <a:solidFill>
                <a:srgbClr val="FFFFFF"/>
              </a:solidFill>
              <a:latin typeface="Inter Bold"/>
            </a:endParaRPr>
          </a:p>
        </p:txBody>
      </p:sp>
      <p:sp>
        <p:nvSpPr>
          <p:cNvPr id="7" name="TextBox 7"/>
          <p:cNvSpPr txBox="1"/>
          <p:nvPr/>
        </p:nvSpPr>
        <p:spPr>
          <a:xfrm>
            <a:off x="1028700" y="8121963"/>
            <a:ext cx="9122257" cy="254942"/>
          </a:xfrm>
          <a:prstGeom prst="rect">
            <a:avLst/>
          </a:prstGeom>
        </p:spPr>
        <p:txBody>
          <a:bodyPr lIns="0" tIns="0" rIns="0" bIns="0" rtlCol="0" anchor="t">
            <a:spAutoFit/>
          </a:bodyPr>
          <a:lstStyle/>
          <a:p>
            <a:pPr>
              <a:lnSpc>
                <a:spcPts val="2111"/>
              </a:lnSpc>
            </a:pPr>
            <a:r>
              <a:rPr lang="en-US" sz="1599" dirty="0">
                <a:solidFill>
                  <a:srgbClr val="FFFFFF">
                    <a:alpha val="93725"/>
                  </a:srgbClr>
                </a:solidFill>
                <a:latin typeface="Open Sans"/>
              </a:rPr>
              <a:t>Creating a modern classroom with 30 seats by renovating the unused garage. </a:t>
            </a:r>
          </a:p>
        </p:txBody>
      </p:sp>
      <p:sp>
        <p:nvSpPr>
          <p:cNvPr id="8" name="TextBox 8"/>
          <p:cNvSpPr txBox="1"/>
          <p:nvPr/>
        </p:nvSpPr>
        <p:spPr>
          <a:xfrm>
            <a:off x="787867" y="736356"/>
            <a:ext cx="3326933" cy="495200"/>
          </a:xfrm>
          <a:prstGeom prst="rect">
            <a:avLst/>
          </a:prstGeom>
        </p:spPr>
        <p:txBody>
          <a:bodyPr wrap="square" lIns="0" tIns="0" rIns="0" bIns="0" rtlCol="0" anchor="t">
            <a:spAutoFit/>
          </a:bodyPr>
          <a:lstStyle/>
          <a:p>
            <a:pPr>
              <a:lnSpc>
                <a:spcPts val="1960"/>
              </a:lnSpc>
              <a:spcBef>
                <a:spcPct val="0"/>
              </a:spcBef>
            </a:pPr>
            <a:r>
              <a:rPr lang="en-US" sz="1400" cap="all" dirty="0">
                <a:solidFill>
                  <a:srgbClr val="FFFFFF"/>
                </a:solidFill>
                <a:latin typeface="Open Sans Bold"/>
              </a:rPr>
              <a:t>The 215th anniversary of veterinary education in Russia</a:t>
            </a:r>
          </a:p>
        </p:txBody>
      </p:sp>
      <p:sp>
        <p:nvSpPr>
          <p:cNvPr id="9" name="Freeform 9"/>
          <p:cNvSpPr/>
          <p:nvPr/>
        </p:nvSpPr>
        <p:spPr>
          <a:xfrm>
            <a:off x="17158530" y="9246888"/>
            <a:ext cx="921670" cy="452002"/>
          </a:xfrm>
          <a:custGeom>
            <a:avLst/>
            <a:gdLst/>
            <a:ahLst/>
            <a:cxnLst/>
            <a:rect l="l" t="t" r="r" b="b"/>
            <a:pathLst>
              <a:path w="921670" h="452002">
                <a:moveTo>
                  <a:pt x="0" y="0"/>
                </a:moveTo>
                <a:lnTo>
                  <a:pt x="921670" y="0"/>
                </a:lnTo>
                <a:lnTo>
                  <a:pt x="921670" y="452002"/>
                </a:lnTo>
                <a:lnTo>
                  <a:pt x="0" y="452002"/>
                </a:lnTo>
                <a:lnTo>
                  <a:pt x="0" y="0"/>
                </a:lnTo>
                <a:close/>
              </a:path>
            </a:pathLst>
          </a:custGeom>
          <a:blipFill>
            <a:blip r:embed="rId5"/>
            <a:stretch>
              <a:fillRect/>
            </a:stretch>
          </a:blipFill>
        </p:spPr>
      </p:sp>
      <p:sp>
        <p:nvSpPr>
          <p:cNvPr id="10" name="Freeform 10"/>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12B8E"/>
        </a:solidFill>
        <a:effectLst/>
      </p:bgPr>
    </p:bg>
    <p:spTree>
      <p:nvGrpSpPr>
        <p:cNvPr id="1" name=""/>
        <p:cNvGrpSpPr/>
        <p:nvPr/>
      </p:nvGrpSpPr>
      <p:grpSpPr>
        <a:xfrm>
          <a:off x="0" y="0"/>
          <a:ext cx="0" cy="0"/>
          <a:chOff x="0" y="0"/>
          <a:chExt cx="0" cy="0"/>
        </a:xfrm>
      </p:grpSpPr>
      <p:grpSp>
        <p:nvGrpSpPr>
          <p:cNvPr id="2" name="Group 2"/>
          <p:cNvGrpSpPr/>
          <p:nvPr/>
        </p:nvGrpSpPr>
        <p:grpSpPr>
          <a:xfrm>
            <a:off x="2743200" y="1181100"/>
            <a:ext cx="12734576" cy="7930789"/>
            <a:chOff x="0" y="0"/>
            <a:chExt cx="16979435" cy="10574386"/>
          </a:xfrm>
        </p:grpSpPr>
        <p:sp>
          <p:nvSpPr>
            <p:cNvPr id="3" name="Freeform 3"/>
            <p:cNvSpPr/>
            <p:nvPr/>
          </p:nvSpPr>
          <p:spPr>
            <a:xfrm>
              <a:off x="0" y="3413994"/>
              <a:ext cx="6463840" cy="3169975"/>
            </a:xfrm>
            <a:custGeom>
              <a:avLst/>
              <a:gdLst/>
              <a:ahLst/>
              <a:cxnLst/>
              <a:rect l="l" t="t" r="r" b="b"/>
              <a:pathLst>
                <a:path w="6463840" h="3169975">
                  <a:moveTo>
                    <a:pt x="0" y="0"/>
                  </a:moveTo>
                  <a:lnTo>
                    <a:pt x="6463840" y="0"/>
                  </a:lnTo>
                  <a:lnTo>
                    <a:pt x="6463840" y="3169975"/>
                  </a:lnTo>
                  <a:lnTo>
                    <a:pt x="0" y="3169975"/>
                  </a:lnTo>
                  <a:lnTo>
                    <a:pt x="0" y="0"/>
                  </a:lnTo>
                  <a:close/>
                </a:path>
              </a:pathLst>
            </a:custGeom>
            <a:blipFill>
              <a:blip r:embed="rId2"/>
              <a:stretch>
                <a:fillRect l="-42" r="-42"/>
              </a:stretch>
            </a:blipFill>
          </p:spPr>
        </p:sp>
        <p:sp>
          <p:nvSpPr>
            <p:cNvPr id="4" name="Freeform 4"/>
            <p:cNvSpPr/>
            <p:nvPr/>
          </p:nvSpPr>
          <p:spPr>
            <a:xfrm>
              <a:off x="6463840" y="0"/>
              <a:ext cx="10515595" cy="10574386"/>
            </a:xfrm>
            <a:custGeom>
              <a:avLst/>
              <a:gdLst/>
              <a:ahLst/>
              <a:cxnLst/>
              <a:rect l="l" t="t" r="r" b="b"/>
              <a:pathLst>
                <a:path w="10515595" h="10574386">
                  <a:moveTo>
                    <a:pt x="0" y="0"/>
                  </a:moveTo>
                  <a:lnTo>
                    <a:pt x="10515595" y="0"/>
                  </a:lnTo>
                  <a:lnTo>
                    <a:pt x="10515595" y="10574386"/>
                  </a:lnTo>
                  <a:lnTo>
                    <a:pt x="0" y="10574386"/>
                  </a:lnTo>
                  <a:lnTo>
                    <a:pt x="0" y="0"/>
                  </a:lnTo>
                  <a:close/>
                </a:path>
              </a:pathLst>
            </a:custGeom>
            <a:blipFill>
              <a:blip r:embed="rId3"/>
              <a:stretch>
                <a:fillRect l="-67626" r="-16732"/>
              </a:stretch>
            </a:blipFill>
          </p:spPr>
          <p:txBody>
            <a:bodyPr/>
            <a:lstStyle/>
            <a:p>
              <a:endParaRPr lang="ru-RU"/>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7418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
            </a:blip>
            <a:stretch>
              <a:fillRect t="-9259" b="-9259"/>
            </a:stretch>
          </a:blipFill>
        </p:spPr>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0" y="-161682"/>
            <a:ext cx="7876352" cy="10610365"/>
            <a:chOff x="0" y="0"/>
            <a:chExt cx="10501803" cy="14147153"/>
          </a:xfrm>
        </p:grpSpPr>
        <p:pic>
          <p:nvPicPr>
            <p:cNvPr id="5" name="Picture 5"/>
            <p:cNvPicPr>
              <a:picLocks noChangeAspect="1"/>
            </p:cNvPicPr>
            <p:nvPr/>
          </p:nvPicPr>
          <p:blipFill>
            <a:blip r:embed="rId5"/>
            <a:srcRect l="22591" r="22591"/>
            <a:stretch>
              <a:fillRect/>
            </a:stretch>
          </p:blipFill>
          <p:spPr>
            <a:xfrm>
              <a:off x="0" y="0"/>
              <a:ext cx="10501803" cy="14147153"/>
            </a:xfrm>
            <a:prstGeom prst="rect">
              <a:avLst/>
            </a:prstGeom>
          </p:spPr>
        </p:pic>
      </p:grpSp>
      <p:sp>
        <p:nvSpPr>
          <p:cNvPr id="6" name="Freeform 6"/>
          <p:cNvSpPr/>
          <p:nvPr/>
        </p:nvSpPr>
        <p:spPr>
          <a:xfrm>
            <a:off x="5060762" y="3109993"/>
            <a:ext cx="4285583" cy="4389330"/>
          </a:xfrm>
          <a:custGeom>
            <a:avLst/>
            <a:gdLst/>
            <a:ahLst/>
            <a:cxnLst/>
            <a:rect l="l" t="t" r="r" b="b"/>
            <a:pathLst>
              <a:path w="4285583" h="4389330">
                <a:moveTo>
                  <a:pt x="0" y="0"/>
                </a:moveTo>
                <a:lnTo>
                  <a:pt x="4285583" y="0"/>
                </a:lnTo>
                <a:lnTo>
                  <a:pt x="4285583" y="4389331"/>
                </a:lnTo>
                <a:lnTo>
                  <a:pt x="0" y="438933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7" name="Group 7"/>
          <p:cNvGrpSpPr/>
          <p:nvPr/>
        </p:nvGrpSpPr>
        <p:grpSpPr>
          <a:xfrm>
            <a:off x="-58751" y="-383996"/>
            <a:ext cx="7935103" cy="10750985"/>
            <a:chOff x="0" y="0"/>
            <a:chExt cx="2089904" cy="2831535"/>
          </a:xfrm>
        </p:grpSpPr>
        <p:sp>
          <p:nvSpPr>
            <p:cNvPr id="8" name="Freeform 8"/>
            <p:cNvSpPr/>
            <p:nvPr/>
          </p:nvSpPr>
          <p:spPr>
            <a:xfrm>
              <a:off x="0" y="0"/>
              <a:ext cx="2089904" cy="2831535"/>
            </a:xfrm>
            <a:custGeom>
              <a:avLst/>
              <a:gdLst/>
              <a:ahLst/>
              <a:cxnLst/>
              <a:rect l="l" t="t" r="r" b="b"/>
              <a:pathLst>
                <a:path w="2089904" h="2831535">
                  <a:moveTo>
                    <a:pt x="0" y="0"/>
                  </a:moveTo>
                  <a:lnTo>
                    <a:pt x="2089904" y="0"/>
                  </a:lnTo>
                  <a:lnTo>
                    <a:pt x="2089904" y="2831535"/>
                  </a:lnTo>
                  <a:lnTo>
                    <a:pt x="0" y="2831535"/>
                  </a:lnTo>
                  <a:close/>
                </a:path>
              </a:pathLst>
            </a:custGeom>
            <a:solidFill>
              <a:srgbClr val="112B8E">
                <a:alpha val="60000"/>
              </a:srgbClr>
            </a:solidFill>
          </p:spPr>
        </p:sp>
        <p:sp>
          <p:nvSpPr>
            <p:cNvPr id="9" name="TextBox 9"/>
            <p:cNvSpPr txBox="1"/>
            <p:nvPr/>
          </p:nvSpPr>
          <p:spPr>
            <a:xfrm>
              <a:off x="0" y="-28575"/>
              <a:ext cx="2089904" cy="2860110"/>
            </a:xfrm>
            <a:prstGeom prst="rect">
              <a:avLst/>
            </a:prstGeom>
          </p:spPr>
          <p:txBody>
            <a:bodyPr lIns="50800" tIns="50800" rIns="50800" bIns="50800" rtlCol="0" anchor="ctr"/>
            <a:lstStyle/>
            <a:p>
              <a:pPr algn="ctr">
                <a:lnSpc>
                  <a:spcPts val="1960"/>
                </a:lnSpc>
              </a:pPr>
              <a:endParaRPr/>
            </a:p>
          </p:txBody>
        </p:sp>
      </p:grpSp>
      <p:sp>
        <p:nvSpPr>
          <p:cNvPr id="10" name="TextBox 10"/>
          <p:cNvSpPr txBox="1"/>
          <p:nvPr/>
        </p:nvSpPr>
        <p:spPr>
          <a:xfrm>
            <a:off x="9144000" y="814670"/>
            <a:ext cx="7791450" cy="906467"/>
          </a:xfrm>
          <a:prstGeom prst="rect">
            <a:avLst/>
          </a:prstGeom>
        </p:spPr>
        <p:txBody>
          <a:bodyPr lIns="0" tIns="0" rIns="0" bIns="0" rtlCol="0" anchor="t">
            <a:spAutoFit/>
          </a:bodyPr>
          <a:lstStyle/>
          <a:p>
            <a:pPr>
              <a:lnSpc>
                <a:spcPts val="7699"/>
              </a:lnSpc>
              <a:spcBef>
                <a:spcPct val="0"/>
              </a:spcBef>
            </a:pPr>
            <a:r>
              <a:rPr lang="en-US" sz="5499" cap="all" dirty="0">
                <a:solidFill>
                  <a:srgbClr val="000000"/>
                </a:solidFill>
                <a:latin typeface="Inter Bold"/>
              </a:rPr>
              <a:t>History</a:t>
            </a:r>
            <a:r>
              <a:rPr lang="en-US" sz="5499" dirty="0">
                <a:solidFill>
                  <a:srgbClr val="000000"/>
                </a:solidFill>
                <a:latin typeface="Inter Bold"/>
              </a:rPr>
              <a:t> </a:t>
            </a:r>
          </a:p>
        </p:txBody>
      </p:sp>
      <p:sp>
        <p:nvSpPr>
          <p:cNvPr id="11" name="TextBox 11"/>
          <p:cNvSpPr txBox="1"/>
          <p:nvPr/>
        </p:nvSpPr>
        <p:spPr>
          <a:xfrm>
            <a:off x="9375721" y="2827558"/>
            <a:ext cx="7068271" cy="6189258"/>
          </a:xfrm>
          <a:prstGeom prst="rect">
            <a:avLst/>
          </a:prstGeom>
        </p:spPr>
        <p:txBody>
          <a:bodyPr wrap="square" lIns="0" tIns="0" rIns="0" bIns="0" rtlCol="0" anchor="t">
            <a:spAutoFit/>
          </a:bodyPr>
          <a:lstStyle/>
          <a:p>
            <a:pPr>
              <a:lnSpc>
                <a:spcPts val="2239"/>
              </a:lnSpc>
            </a:pPr>
            <a:r>
              <a:rPr lang="en-US" sz="1599" dirty="0">
                <a:solidFill>
                  <a:srgbClr val="171616"/>
                </a:solidFill>
                <a:latin typeface="Open Sans"/>
              </a:rPr>
              <a:t>The veterinary university is deservedly considered to be the oldest, having been founded in 1808. It was during that period that new university faculties were established at Medical-Surgical Academy in Petersburg.</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Over the 215-year existence the university went through numerous reforms. In 1919 its name was changed to the Petrograd Veterinary and Zootechnical Institute. The first chancellor is V. L. </a:t>
            </a:r>
            <a:r>
              <a:rPr lang="en-US" sz="1599" dirty="0" err="1">
                <a:solidFill>
                  <a:srgbClr val="171616"/>
                </a:solidFill>
                <a:latin typeface="Open Sans"/>
              </a:rPr>
              <a:t>Yakimov</a:t>
            </a:r>
            <a:r>
              <a:rPr lang="en-US" sz="1599" dirty="0">
                <a:solidFill>
                  <a:srgbClr val="171616"/>
                </a:solidFill>
                <a:latin typeface="Open Sans"/>
              </a:rPr>
              <a:t>.</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In 1923, the zootechnical department was terminated, and the institute became one field. As a result of renaming the city in 1924, the name of the institute was replaced by the Leningrad Veterinary Institute. </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In 1992, the institute was renamed the Saint-Petersburg Veterinary Institute, which later changed to the Saint-Petersburg State Academy of Veterinary Medicine (</a:t>
            </a:r>
            <a:r>
              <a:rPr lang="en-US" sz="1599" dirty="0" err="1">
                <a:solidFill>
                  <a:srgbClr val="171616"/>
                </a:solidFill>
                <a:latin typeface="Open Sans"/>
              </a:rPr>
              <a:t>SPbSAVM</a:t>
            </a:r>
            <a:r>
              <a:rPr lang="en-US" sz="1599" dirty="0">
                <a:solidFill>
                  <a:srgbClr val="171616"/>
                </a:solidFill>
                <a:latin typeface="Open Sans"/>
              </a:rPr>
              <a:t>) in 1994.</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In 2020, the academy was granted the title of a university. Since that moment, the university has been known as the Saint-Petersburg State University of Veterinary Medicine.</a:t>
            </a:r>
            <a:r>
              <a:rPr lang="ru-RU" sz="1599" dirty="0">
                <a:solidFill>
                  <a:srgbClr val="171616"/>
                </a:solidFill>
                <a:latin typeface="Open Sans"/>
              </a:rPr>
              <a:t> </a:t>
            </a:r>
            <a:endParaRPr lang="en-GB" sz="1599" dirty="0">
              <a:solidFill>
                <a:srgbClr val="171616"/>
              </a:solidFill>
              <a:latin typeface="Open Sans"/>
            </a:endParaRPr>
          </a:p>
          <a:p>
            <a:pPr>
              <a:lnSpc>
                <a:spcPts val="2239"/>
              </a:lnSpc>
            </a:pPr>
            <a:endParaRPr lang="en-GB" sz="1599" dirty="0">
              <a:solidFill>
                <a:srgbClr val="171616"/>
              </a:solidFill>
              <a:latin typeface="Open Sans"/>
            </a:endParaRPr>
          </a:p>
          <a:p>
            <a:pPr>
              <a:lnSpc>
                <a:spcPts val="2239"/>
              </a:lnSpc>
            </a:pPr>
            <a:r>
              <a:rPr lang="en-US" sz="1599" dirty="0">
                <a:solidFill>
                  <a:srgbClr val="171616"/>
                </a:solidFill>
                <a:latin typeface="Open Sans"/>
              </a:rPr>
              <a:t>The current chancellor is a professor, corresponding member of RAS, and a Russian scientist in animal genetics and breeding, К. V. </a:t>
            </a:r>
            <a:r>
              <a:rPr lang="en-US" sz="1599" dirty="0" err="1">
                <a:solidFill>
                  <a:srgbClr val="171616"/>
                </a:solidFill>
                <a:latin typeface="Open Sans"/>
              </a:rPr>
              <a:t>Plemyashov</a:t>
            </a:r>
            <a:r>
              <a:rPr lang="en-US" sz="1599" dirty="0">
                <a:solidFill>
                  <a:srgbClr val="171616"/>
                </a:solidFill>
                <a:latin typeface="Open Sans"/>
              </a:rPr>
              <a:t>.</a:t>
            </a:r>
          </a:p>
        </p:txBody>
      </p:sp>
      <p:sp>
        <p:nvSpPr>
          <p:cNvPr id="12" name="TextBox 12"/>
          <p:cNvSpPr txBox="1"/>
          <p:nvPr/>
        </p:nvSpPr>
        <p:spPr>
          <a:xfrm>
            <a:off x="787867" y="8999855"/>
            <a:ext cx="1349143" cy="495200"/>
          </a:xfrm>
          <a:prstGeom prst="rect">
            <a:avLst/>
          </a:prstGeom>
        </p:spPr>
        <p:txBody>
          <a:bodyPr lIns="0" tIns="0" rIns="0" bIns="0" rtlCol="0" anchor="t">
            <a:spAutoFit/>
          </a:bodyPr>
          <a:lstStyle/>
          <a:p>
            <a:pPr>
              <a:lnSpc>
                <a:spcPts val="1960"/>
              </a:lnSpc>
            </a:pPr>
            <a:r>
              <a:rPr lang="en-US" sz="1400" dirty="0">
                <a:solidFill>
                  <a:srgbClr val="FFFFFF"/>
                </a:solidFill>
                <a:latin typeface="Open Sans"/>
              </a:rPr>
              <a:t>2023</a:t>
            </a:r>
          </a:p>
          <a:p>
            <a:pPr>
              <a:lnSpc>
                <a:spcPts val="1960"/>
              </a:lnSpc>
              <a:spcBef>
                <a:spcPct val="0"/>
              </a:spcBef>
            </a:pPr>
            <a:r>
              <a:rPr lang="en-GB" sz="1400" dirty="0" err="1">
                <a:solidFill>
                  <a:srgbClr val="FFFFFF"/>
                </a:solidFill>
                <a:latin typeface="Open Sans"/>
              </a:rPr>
              <a:t>SPbSUVM</a:t>
            </a:r>
            <a:endParaRPr lang="en-US" sz="1400" dirty="0">
              <a:solidFill>
                <a:srgbClr val="FFFFFF"/>
              </a:solidFill>
              <a:latin typeface="Open Sans"/>
            </a:endParaRPr>
          </a:p>
        </p:txBody>
      </p:sp>
      <p:sp>
        <p:nvSpPr>
          <p:cNvPr id="13" name="TextBox 13"/>
          <p:cNvSpPr txBox="1"/>
          <p:nvPr/>
        </p:nvSpPr>
        <p:spPr>
          <a:xfrm>
            <a:off x="787867" y="736356"/>
            <a:ext cx="3550280" cy="495200"/>
          </a:xfrm>
          <a:prstGeom prst="rect">
            <a:avLst/>
          </a:prstGeom>
        </p:spPr>
        <p:txBody>
          <a:bodyPr wrap="square" lIns="0" tIns="0" rIns="0" bIns="0" rtlCol="0" anchor="t">
            <a:spAutoFit/>
          </a:bodyPr>
          <a:lstStyle/>
          <a:p>
            <a:pPr>
              <a:lnSpc>
                <a:spcPts val="1960"/>
              </a:lnSpc>
              <a:spcBef>
                <a:spcPct val="0"/>
              </a:spcBef>
            </a:pPr>
            <a:r>
              <a:rPr lang="en-GB" sz="1400" cap="all" dirty="0">
                <a:solidFill>
                  <a:srgbClr val="FFFFFF"/>
                </a:solidFill>
                <a:latin typeface="Open Sans Bold"/>
              </a:rPr>
              <a:t>The 215</a:t>
            </a:r>
            <a:r>
              <a:rPr lang="en-GB" sz="1400" cap="all" baseline="30000" dirty="0">
                <a:solidFill>
                  <a:srgbClr val="FFFFFF"/>
                </a:solidFill>
                <a:latin typeface="Open Sans Bold"/>
              </a:rPr>
              <a:t>th</a:t>
            </a:r>
            <a:r>
              <a:rPr lang="en-GB" sz="1400" cap="all" dirty="0">
                <a:solidFill>
                  <a:srgbClr val="FFFFFF"/>
                </a:solidFill>
                <a:latin typeface="Open Sans Bold"/>
              </a:rPr>
              <a:t> anniversary of veterinary education in Russia</a:t>
            </a:r>
            <a:endParaRPr lang="en-US" sz="1400" cap="all" dirty="0">
              <a:solidFill>
                <a:srgbClr val="FFFFFF"/>
              </a:solidFill>
              <a:latin typeface="Open Sans Bold"/>
            </a:endParaRPr>
          </a:p>
        </p:txBody>
      </p:sp>
      <p:grpSp>
        <p:nvGrpSpPr>
          <p:cNvPr id="14" name="Group 14"/>
          <p:cNvGrpSpPr/>
          <p:nvPr/>
        </p:nvGrpSpPr>
        <p:grpSpPr>
          <a:xfrm>
            <a:off x="17945100" y="8232317"/>
            <a:ext cx="1026615" cy="1025983"/>
            <a:chOff x="0" y="0"/>
            <a:chExt cx="3289242" cy="3287216"/>
          </a:xfrm>
        </p:grpSpPr>
        <p:sp>
          <p:nvSpPr>
            <p:cNvPr id="15" name="Freeform 15"/>
            <p:cNvSpPr/>
            <p:nvPr/>
          </p:nvSpPr>
          <p:spPr>
            <a:xfrm>
              <a:off x="0" y="0"/>
              <a:ext cx="3289242" cy="3287216"/>
            </a:xfrm>
            <a:custGeom>
              <a:avLst/>
              <a:gdLst/>
              <a:ahLst/>
              <a:cxnLst/>
              <a:rect l="l" t="t" r="r" b="b"/>
              <a:pathLst>
                <a:path w="3289242" h="3287216">
                  <a:moveTo>
                    <a:pt x="0" y="0"/>
                  </a:moveTo>
                  <a:lnTo>
                    <a:pt x="3289242" y="0"/>
                  </a:lnTo>
                  <a:lnTo>
                    <a:pt x="3289242" y="3287216"/>
                  </a:lnTo>
                  <a:lnTo>
                    <a:pt x="0" y="3287216"/>
                  </a:lnTo>
                  <a:close/>
                </a:path>
              </a:pathLst>
            </a:custGeom>
            <a:solidFill>
              <a:srgbClr val="112B8E"/>
            </a:solidFill>
          </p:spPr>
        </p:sp>
      </p:grpSp>
      <p:sp>
        <p:nvSpPr>
          <p:cNvPr id="16" name="TextBox 16"/>
          <p:cNvSpPr txBox="1"/>
          <p:nvPr/>
        </p:nvSpPr>
        <p:spPr>
          <a:xfrm>
            <a:off x="8364154" y="3321191"/>
            <a:ext cx="1348907" cy="429768"/>
          </a:xfrm>
          <a:prstGeom prst="rect">
            <a:avLst/>
          </a:prstGeom>
        </p:spPr>
        <p:txBody>
          <a:bodyPr lIns="0" tIns="0" rIns="0" bIns="0" rtlCol="0" anchor="t">
            <a:spAutoFit/>
          </a:bodyPr>
          <a:lstStyle/>
          <a:p>
            <a:pPr>
              <a:lnSpc>
                <a:spcPts val="3200"/>
              </a:lnSpc>
            </a:pPr>
            <a:r>
              <a:rPr lang="en-US" sz="3299" dirty="0">
                <a:solidFill>
                  <a:srgbClr val="222F8A"/>
                </a:solidFill>
                <a:latin typeface="Antonio Bold"/>
              </a:rPr>
              <a:t>1808</a:t>
            </a:r>
          </a:p>
        </p:txBody>
      </p:sp>
      <p:sp>
        <p:nvSpPr>
          <p:cNvPr id="17" name="TextBox 17"/>
          <p:cNvSpPr txBox="1"/>
          <p:nvPr/>
        </p:nvSpPr>
        <p:spPr>
          <a:xfrm>
            <a:off x="8394581" y="4407569"/>
            <a:ext cx="1348907" cy="429768"/>
          </a:xfrm>
          <a:prstGeom prst="rect">
            <a:avLst/>
          </a:prstGeom>
        </p:spPr>
        <p:txBody>
          <a:bodyPr lIns="0" tIns="0" rIns="0" bIns="0" rtlCol="0" anchor="t">
            <a:spAutoFit/>
          </a:bodyPr>
          <a:lstStyle/>
          <a:p>
            <a:pPr>
              <a:lnSpc>
                <a:spcPts val="3200"/>
              </a:lnSpc>
            </a:pPr>
            <a:r>
              <a:rPr lang="en-US" sz="3299" dirty="0">
                <a:solidFill>
                  <a:srgbClr val="222F8A"/>
                </a:solidFill>
                <a:latin typeface="Antonio Bold"/>
              </a:rPr>
              <a:t>1919</a:t>
            </a:r>
          </a:p>
        </p:txBody>
      </p:sp>
      <p:sp>
        <p:nvSpPr>
          <p:cNvPr id="18" name="TextBox 18"/>
          <p:cNvSpPr txBox="1"/>
          <p:nvPr/>
        </p:nvSpPr>
        <p:spPr>
          <a:xfrm>
            <a:off x="8394580" y="5546627"/>
            <a:ext cx="1348907" cy="429768"/>
          </a:xfrm>
          <a:prstGeom prst="rect">
            <a:avLst/>
          </a:prstGeom>
        </p:spPr>
        <p:txBody>
          <a:bodyPr lIns="0" tIns="0" rIns="0" bIns="0" rtlCol="0" anchor="t">
            <a:spAutoFit/>
          </a:bodyPr>
          <a:lstStyle/>
          <a:p>
            <a:pPr>
              <a:lnSpc>
                <a:spcPts val="3200"/>
              </a:lnSpc>
            </a:pPr>
            <a:r>
              <a:rPr lang="en-US" sz="3299" dirty="0">
                <a:solidFill>
                  <a:srgbClr val="222F8A"/>
                </a:solidFill>
                <a:latin typeface="Antonio Bold"/>
              </a:rPr>
              <a:t>1924</a:t>
            </a:r>
          </a:p>
        </p:txBody>
      </p:sp>
      <p:sp>
        <p:nvSpPr>
          <p:cNvPr id="19" name="TextBox 19"/>
          <p:cNvSpPr txBox="1"/>
          <p:nvPr/>
        </p:nvSpPr>
        <p:spPr>
          <a:xfrm>
            <a:off x="8394580" y="6680020"/>
            <a:ext cx="1348907" cy="429768"/>
          </a:xfrm>
          <a:prstGeom prst="rect">
            <a:avLst/>
          </a:prstGeom>
        </p:spPr>
        <p:txBody>
          <a:bodyPr lIns="0" tIns="0" rIns="0" bIns="0" rtlCol="0" anchor="t">
            <a:spAutoFit/>
          </a:bodyPr>
          <a:lstStyle/>
          <a:p>
            <a:pPr>
              <a:lnSpc>
                <a:spcPts val="3200"/>
              </a:lnSpc>
            </a:pPr>
            <a:r>
              <a:rPr lang="en-US" sz="3299" dirty="0">
                <a:solidFill>
                  <a:srgbClr val="222F8A"/>
                </a:solidFill>
                <a:latin typeface="Antonio Bold"/>
              </a:rPr>
              <a:t>1994</a:t>
            </a:r>
          </a:p>
        </p:txBody>
      </p:sp>
      <p:sp>
        <p:nvSpPr>
          <p:cNvPr id="20" name="Freeform 20"/>
          <p:cNvSpPr/>
          <p:nvPr/>
        </p:nvSpPr>
        <p:spPr>
          <a:xfrm>
            <a:off x="4338147" y="7969448"/>
            <a:ext cx="4261451" cy="4364615"/>
          </a:xfrm>
          <a:custGeom>
            <a:avLst/>
            <a:gdLst/>
            <a:ahLst/>
            <a:cxnLst/>
            <a:rect l="l" t="t" r="r" b="b"/>
            <a:pathLst>
              <a:path w="4261451" h="4364615">
                <a:moveTo>
                  <a:pt x="0" y="0"/>
                </a:moveTo>
                <a:lnTo>
                  <a:pt x="4261451" y="0"/>
                </a:lnTo>
                <a:lnTo>
                  <a:pt x="4261451" y="4364615"/>
                </a:lnTo>
                <a:lnTo>
                  <a:pt x="0" y="43646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TextBox 21"/>
          <p:cNvSpPr txBox="1"/>
          <p:nvPr/>
        </p:nvSpPr>
        <p:spPr>
          <a:xfrm>
            <a:off x="8364038" y="7794317"/>
            <a:ext cx="1470917" cy="429768"/>
          </a:xfrm>
          <a:prstGeom prst="rect">
            <a:avLst/>
          </a:prstGeom>
        </p:spPr>
        <p:txBody>
          <a:bodyPr lIns="0" tIns="0" rIns="0" bIns="0" rtlCol="0" anchor="t">
            <a:spAutoFit/>
          </a:bodyPr>
          <a:lstStyle/>
          <a:p>
            <a:pPr>
              <a:lnSpc>
                <a:spcPts val="3200"/>
              </a:lnSpc>
            </a:pPr>
            <a:r>
              <a:rPr lang="en-US" sz="3299" dirty="0">
                <a:solidFill>
                  <a:srgbClr val="222F8A"/>
                </a:solidFill>
                <a:latin typeface="Antonio Bold"/>
              </a:rPr>
              <a:t>2020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
            </a:blip>
            <a:stretch>
              <a:fillRect t="-9259" b="-9259"/>
            </a:stretch>
          </a:blipFill>
        </p:spPr>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787866" y="736356"/>
            <a:ext cx="3479333" cy="495200"/>
          </a:xfrm>
          <a:prstGeom prst="rect">
            <a:avLst/>
          </a:prstGeom>
        </p:spPr>
        <p:txBody>
          <a:bodyPr wrap="square" lIns="0" tIns="0" rIns="0" bIns="0" rtlCol="0" anchor="t">
            <a:spAutoFit/>
          </a:bodyPr>
          <a:lstStyle/>
          <a:p>
            <a:pPr>
              <a:lnSpc>
                <a:spcPts val="1960"/>
              </a:lnSpc>
              <a:spcBef>
                <a:spcPct val="0"/>
              </a:spcBef>
            </a:pPr>
            <a:r>
              <a:rPr lang="en-US" sz="1400" cap="all" dirty="0">
                <a:solidFill>
                  <a:srgbClr val="171616"/>
                </a:solidFill>
                <a:latin typeface="Open Sans Bold"/>
              </a:rPr>
              <a:t>The 215th anniversary of veterinary education in Russia</a:t>
            </a:r>
          </a:p>
        </p:txBody>
      </p:sp>
      <p:grpSp>
        <p:nvGrpSpPr>
          <p:cNvPr id="5" name="Group 5"/>
          <p:cNvGrpSpPr/>
          <p:nvPr/>
        </p:nvGrpSpPr>
        <p:grpSpPr>
          <a:xfrm>
            <a:off x="12417208" y="3692839"/>
            <a:ext cx="4842092" cy="6594161"/>
            <a:chOff x="0" y="0"/>
            <a:chExt cx="1766408" cy="2405568"/>
          </a:xfrm>
        </p:grpSpPr>
        <p:sp>
          <p:nvSpPr>
            <p:cNvPr id="6" name="Freeform 6"/>
            <p:cNvSpPr/>
            <p:nvPr/>
          </p:nvSpPr>
          <p:spPr>
            <a:xfrm>
              <a:off x="0" y="0"/>
              <a:ext cx="1766408" cy="2405568"/>
            </a:xfrm>
            <a:custGeom>
              <a:avLst/>
              <a:gdLst/>
              <a:ahLst/>
              <a:cxnLst/>
              <a:rect l="l" t="t" r="r" b="b"/>
              <a:pathLst>
                <a:path w="1766408" h="2405568">
                  <a:moveTo>
                    <a:pt x="0" y="0"/>
                  </a:moveTo>
                  <a:lnTo>
                    <a:pt x="1766408" y="0"/>
                  </a:lnTo>
                  <a:lnTo>
                    <a:pt x="1766408" y="2405568"/>
                  </a:lnTo>
                  <a:lnTo>
                    <a:pt x="0" y="2405568"/>
                  </a:lnTo>
                  <a:close/>
                </a:path>
              </a:pathLst>
            </a:custGeom>
            <a:solidFill>
              <a:srgbClr val="112B8E"/>
            </a:solidFill>
          </p:spPr>
        </p:sp>
      </p:grpSp>
      <p:grpSp>
        <p:nvGrpSpPr>
          <p:cNvPr id="7" name="Group 7"/>
          <p:cNvGrpSpPr/>
          <p:nvPr/>
        </p:nvGrpSpPr>
        <p:grpSpPr>
          <a:xfrm>
            <a:off x="11329140" y="1846419"/>
            <a:ext cx="4842092" cy="7411881"/>
            <a:chOff x="0" y="0"/>
            <a:chExt cx="6456122" cy="9882508"/>
          </a:xfrm>
        </p:grpSpPr>
        <p:pic>
          <p:nvPicPr>
            <p:cNvPr id="8" name="Picture 8"/>
            <p:cNvPicPr>
              <a:picLocks noChangeAspect="1"/>
            </p:cNvPicPr>
            <p:nvPr/>
          </p:nvPicPr>
          <p:blipFill>
            <a:blip r:embed="rId5"/>
            <a:srcRect l="1003" r="1003"/>
            <a:stretch>
              <a:fillRect/>
            </a:stretch>
          </p:blipFill>
          <p:spPr>
            <a:xfrm>
              <a:off x="0" y="0"/>
              <a:ext cx="6456122" cy="9882508"/>
            </a:xfrm>
            <a:prstGeom prst="rect">
              <a:avLst/>
            </a:prstGeom>
          </p:spPr>
        </p:pic>
      </p:grpSp>
      <p:sp>
        <p:nvSpPr>
          <p:cNvPr id="9" name="TextBox 9"/>
          <p:cNvSpPr txBox="1"/>
          <p:nvPr/>
        </p:nvSpPr>
        <p:spPr>
          <a:xfrm>
            <a:off x="1719290" y="2254250"/>
            <a:ext cx="9786910" cy="1893916"/>
          </a:xfrm>
          <a:prstGeom prst="rect">
            <a:avLst/>
          </a:prstGeom>
        </p:spPr>
        <p:txBody>
          <a:bodyPr wrap="square" lIns="0" tIns="0" rIns="0" bIns="0" rtlCol="0" anchor="t">
            <a:spAutoFit/>
          </a:bodyPr>
          <a:lstStyle/>
          <a:p>
            <a:pPr>
              <a:lnSpc>
                <a:spcPts val="7699"/>
              </a:lnSpc>
            </a:pPr>
            <a:r>
              <a:rPr lang="en-US" sz="5499" cap="all" dirty="0">
                <a:solidFill>
                  <a:srgbClr val="000000"/>
                </a:solidFill>
                <a:latin typeface="Inter Bold"/>
              </a:rPr>
              <a:t>Our mission, </a:t>
            </a:r>
          </a:p>
          <a:p>
            <a:pPr>
              <a:lnSpc>
                <a:spcPts val="7699"/>
              </a:lnSpc>
              <a:spcBef>
                <a:spcPct val="0"/>
              </a:spcBef>
            </a:pPr>
            <a:r>
              <a:rPr lang="en-US" sz="5499" cap="all" dirty="0">
                <a:solidFill>
                  <a:srgbClr val="000000"/>
                </a:solidFill>
                <a:latin typeface="Inter Bold"/>
              </a:rPr>
              <a:t>Development strategy</a:t>
            </a:r>
          </a:p>
        </p:txBody>
      </p:sp>
      <p:sp>
        <p:nvSpPr>
          <p:cNvPr id="10" name="TextBox 10"/>
          <p:cNvSpPr txBox="1"/>
          <p:nvPr/>
        </p:nvSpPr>
        <p:spPr>
          <a:xfrm>
            <a:off x="1719290" y="4922802"/>
            <a:ext cx="7081810" cy="1957331"/>
          </a:xfrm>
          <a:prstGeom prst="rect">
            <a:avLst/>
          </a:prstGeom>
        </p:spPr>
        <p:txBody>
          <a:bodyPr lIns="0" tIns="0" rIns="0" bIns="0" rtlCol="0" anchor="t">
            <a:spAutoFit/>
          </a:bodyPr>
          <a:lstStyle/>
          <a:p>
            <a:pPr>
              <a:lnSpc>
                <a:spcPts val="2239"/>
              </a:lnSpc>
            </a:pPr>
            <a:r>
              <a:rPr lang="en-US" sz="1599" dirty="0">
                <a:solidFill>
                  <a:srgbClr val="171616"/>
                </a:solidFill>
                <a:latin typeface="Open Sans"/>
              </a:rPr>
              <a:t>Our goal is to become the centre of veterinary education in Russia, to achieve scientific breakthroughs for practical uses in society, to maintain the health of animals to ensure a sustainable environment, and to train professionals capable of working effectively and successfully in a rapidly changing technological world.</a:t>
            </a:r>
          </a:p>
          <a:p>
            <a:pPr>
              <a:lnSpc>
                <a:spcPts val="2239"/>
              </a:lnSpc>
            </a:pPr>
            <a:endParaRPr lang="en-US" sz="1599" dirty="0">
              <a:solidFill>
                <a:srgbClr val="171616"/>
              </a:solidFill>
              <a:latin typeface="Open Sans"/>
            </a:endParaRPr>
          </a:p>
          <a:p>
            <a:pPr>
              <a:lnSpc>
                <a:spcPts val="2239"/>
              </a:lnSpc>
            </a:pPr>
            <a:r>
              <a:rPr lang="en-US" sz="1599" dirty="0">
                <a:solidFill>
                  <a:srgbClr val="171616"/>
                </a:solidFill>
                <a:latin typeface="Open Sans"/>
              </a:rPr>
              <a:t>Invest in education!</a:t>
            </a:r>
          </a:p>
        </p:txBody>
      </p:sp>
      <p:grpSp>
        <p:nvGrpSpPr>
          <p:cNvPr id="11" name="Group 11"/>
          <p:cNvGrpSpPr/>
          <p:nvPr/>
        </p:nvGrpSpPr>
        <p:grpSpPr>
          <a:xfrm>
            <a:off x="10196539" y="7914851"/>
            <a:ext cx="3502444" cy="953983"/>
            <a:chOff x="0" y="0"/>
            <a:chExt cx="6050061" cy="1647893"/>
          </a:xfrm>
        </p:grpSpPr>
        <p:sp>
          <p:nvSpPr>
            <p:cNvPr id="12" name="Freeform 12"/>
            <p:cNvSpPr/>
            <p:nvPr/>
          </p:nvSpPr>
          <p:spPr>
            <a:xfrm>
              <a:off x="0" y="0"/>
              <a:ext cx="6050061" cy="1647893"/>
            </a:xfrm>
            <a:custGeom>
              <a:avLst/>
              <a:gdLst/>
              <a:ahLst/>
              <a:cxnLst/>
              <a:rect l="l" t="t" r="r" b="b"/>
              <a:pathLst>
                <a:path w="6050061" h="1647893">
                  <a:moveTo>
                    <a:pt x="0" y="0"/>
                  </a:moveTo>
                  <a:lnTo>
                    <a:pt x="6050061" y="0"/>
                  </a:lnTo>
                  <a:lnTo>
                    <a:pt x="6050061" y="1647893"/>
                  </a:lnTo>
                  <a:lnTo>
                    <a:pt x="0" y="1647893"/>
                  </a:lnTo>
                  <a:close/>
                </a:path>
              </a:pathLst>
            </a:custGeom>
            <a:solidFill>
              <a:srgbClr val="112B8E"/>
            </a:solidFill>
          </p:spPr>
        </p:sp>
      </p:grpSp>
      <p:sp>
        <p:nvSpPr>
          <p:cNvPr id="13" name="TextBox 13"/>
          <p:cNvSpPr txBox="1"/>
          <p:nvPr/>
        </p:nvSpPr>
        <p:spPr>
          <a:xfrm>
            <a:off x="787867" y="8999855"/>
            <a:ext cx="1349143" cy="495200"/>
          </a:xfrm>
          <a:prstGeom prst="rect">
            <a:avLst/>
          </a:prstGeom>
        </p:spPr>
        <p:txBody>
          <a:bodyPr lIns="0" tIns="0" rIns="0" bIns="0" rtlCol="0" anchor="t">
            <a:spAutoFit/>
          </a:bodyPr>
          <a:lstStyle/>
          <a:p>
            <a:pPr>
              <a:lnSpc>
                <a:spcPts val="1960"/>
              </a:lnSpc>
            </a:pPr>
            <a:r>
              <a:rPr lang="en-US" sz="1400" dirty="0">
                <a:solidFill>
                  <a:srgbClr val="000000"/>
                </a:solidFill>
                <a:latin typeface="Open Sans"/>
              </a:rPr>
              <a:t>2023</a:t>
            </a:r>
          </a:p>
          <a:p>
            <a:pPr>
              <a:lnSpc>
                <a:spcPts val="1960"/>
              </a:lnSpc>
            </a:pPr>
            <a:r>
              <a:rPr lang="en-US" sz="1400" dirty="0" err="1">
                <a:solidFill>
                  <a:srgbClr val="000000"/>
                </a:solidFill>
                <a:latin typeface="Open Sans"/>
              </a:rPr>
              <a:t>SPbSUVM</a:t>
            </a:r>
            <a:endParaRPr lang="en-US" sz="1400" dirty="0">
              <a:solidFill>
                <a:srgbClr val="000000"/>
              </a:solidFill>
              <a:latin typeface="Open Sans"/>
            </a:endParaRPr>
          </a:p>
        </p:txBody>
      </p:sp>
      <p:sp>
        <p:nvSpPr>
          <p:cNvPr id="14" name="TextBox 14"/>
          <p:cNvSpPr txBox="1"/>
          <p:nvPr/>
        </p:nvSpPr>
        <p:spPr>
          <a:xfrm>
            <a:off x="9769506" y="8241801"/>
            <a:ext cx="4356510" cy="300082"/>
          </a:xfrm>
          <a:prstGeom prst="rect">
            <a:avLst/>
          </a:prstGeom>
        </p:spPr>
        <p:txBody>
          <a:bodyPr lIns="0" tIns="0" rIns="0" bIns="0" rtlCol="0" anchor="t">
            <a:spAutoFit/>
          </a:bodyPr>
          <a:lstStyle/>
          <a:p>
            <a:pPr algn="ctr">
              <a:lnSpc>
                <a:spcPts val="2520"/>
              </a:lnSpc>
            </a:pPr>
            <a:r>
              <a:rPr lang="en-US" cap="all" dirty="0">
                <a:solidFill>
                  <a:srgbClr val="FFFFFF"/>
                </a:solidFill>
                <a:latin typeface="Open Sans Bold"/>
              </a:rPr>
              <a:t>Invest in education!</a:t>
            </a:r>
          </a:p>
        </p:txBody>
      </p:sp>
      <p:grpSp>
        <p:nvGrpSpPr>
          <p:cNvPr id="15" name="Group 15"/>
          <p:cNvGrpSpPr/>
          <p:nvPr/>
        </p:nvGrpSpPr>
        <p:grpSpPr>
          <a:xfrm rot="-5400000">
            <a:off x="-967910" y="4336278"/>
            <a:ext cx="2412924" cy="477103"/>
            <a:chOff x="0" y="0"/>
            <a:chExt cx="38537768" cy="7620006"/>
          </a:xfrm>
        </p:grpSpPr>
        <p:sp>
          <p:nvSpPr>
            <p:cNvPr id="16" name="Freeform 16"/>
            <p:cNvSpPr/>
            <p:nvPr/>
          </p:nvSpPr>
          <p:spPr>
            <a:xfrm>
              <a:off x="0" y="0"/>
              <a:ext cx="38537769" cy="7620006"/>
            </a:xfrm>
            <a:custGeom>
              <a:avLst/>
              <a:gdLst/>
              <a:ahLst/>
              <a:cxnLst/>
              <a:rect l="l" t="t" r="r" b="b"/>
              <a:pathLst>
                <a:path w="38537769" h="7620006">
                  <a:moveTo>
                    <a:pt x="38311708" y="0"/>
                  </a:moveTo>
                  <a:lnTo>
                    <a:pt x="0" y="0"/>
                  </a:lnTo>
                  <a:lnTo>
                    <a:pt x="0" y="7620006"/>
                  </a:lnTo>
                  <a:lnTo>
                    <a:pt x="38537769" y="7620006"/>
                  </a:lnTo>
                  <a:lnTo>
                    <a:pt x="38537769" y="0"/>
                  </a:lnTo>
                  <a:lnTo>
                    <a:pt x="38311708" y="0"/>
                  </a:lnTo>
                  <a:close/>
                  <a:moveTo>
                    <a:pt x="38311708" y="7393946"/>
                  </a:moveTo>
                  <a:lnTo>
                    <a:pt x="228600" y="7393946"/>
                  </a:lnTo>
                  <a:lnTo>
                    <a:pt x="228600" y="228600"/>
                  </a:lnTo>
                  <a:lnTo>
                    <a:pt x="38311708" y="228600"/>
                  </a:lnTo>
                  <a:lnTo>
                    <a:pt x="38311708" y="7393946"/>
                  </a:lnTo>
                  <a:close/>
                </a:path>
              </a:pathLst>
            </a:custGeom>
            <a:solidFill>
              <a:srgbClr val="FCFCFC"/>
            </a:solidFill>
          </p:spPr>
        </p:sp>
      </p:grpSp>
      <p:sp>
        <p:nvSpPr>
          <p:cNvPr id="17" name="Freeform 17"/>
          <p:cNvSpPr/>
          <p:nvPr/>
        </p:nvSpPr>
        <p:spPr>
          <a:xfrm rot="-5400000">
            <a:off x="-1385337" y="1385337"/>
            <a:ext cx="3251263" cy="480590"/>
          </a:xfrm>
          <a:custGeom>
            <a:avLst/>
            <a:gdLst/>
            <a:ahLst/>
            <a:cxnLst/>
            <a:rect l="l" t="t" r="r" b="b"/>
            <a:pathLst>
              <a:path w="3251263" h="480590">
                <a:moveTo>
                  <a:pt x="0" y="0"/>
                </a:moveTo>
                <a:lnTo>
                  <a:pt x="3251263" y="0"/>
                </a:lnTo>
                <a:lnTo>
                  <a:pt x="3251263" y="480589"/>
                </a:lnTo>
                <a:lnTo>
                  <a:pt x="0" y="480589"/>
                </a:lnTo>
                <a:lnTo>
                  <a:pt x="0" y="0"/>
                </a:lnTo>
                <a:close/>
              </a:path>
            </a:pathLst>
          </a:custGeom>
          <a:blipFill>
            <a:blip r:embed="rId6">
              <a:alphaModFix amt="8999"/>
              <a:extLst>
                <a:ext uri="{96DAC541-7B7A-43D3-8B79-37D633B846F1}">
                  <asvg:svgBlip xmlns="" xmlns:asvg="http://schemas.microsoft.com/office/drawing/2016/SVG/main" r:embed="rId7"/>
                </a:ext>
              </a:extLst>
            </a:blip>
            <a:stretch>
              <a:fillRect t="-288257" b="-288257"/>
            </a:stretch>
          </a:blipFill>
        </p:spPr>
      </p:sp>
      <p:sp>
        <p:nvSpPr>
          <p:cNvPr id="18" name="TextBox 18"/>
          <p:cNvSpPr txBox="1"/>
          <p:nvPr/>
        </p:nvSpPr>
        <p:spPr>
          <a:xfrm rot="-5400000">
            <a:off x="-780514" y="4424588"/>
            <a:ext cx="2057400" cy="207645"/>
          </a:xfrm>
          <a:prstGeom prst="rect">
            <a:avLst/>
          </a:prstGeom>
        </p:spPr>
        <p:txBody>
          <a:bodyPr lIns="0" tIns="0" rIns="0" bIns="0" rtlCol="0" anchor="t">
            <a:spAutoFit/>
          </a:bodyPr>
          <a:lstStyle/>
          <a:p>
            <a:pPr>
              <a:lnSpc>
                <a:spcPts val="1679"/>
              </a:lnSpc>
            </a:pPr>
            <a:r>
              <a:rPr lang="en-US" sz="1200" spc="84">
                <a:solidFill>
                  <a:srgbClr val="FFFFFF"/>
                </a:solidFill>
                <a:latin typeface="Poppins Bold"/>
              </a:rPr>
              <a:t>#НОВАТОРСТВО</a:t>
            </a:r>
          </a:p>
        </p:txBody>
      </p:sp>
      <p:sp>
        <p:nvSpPr>
          <p:cNvPr id="19" name="TextBox 19"/>
          <p:cNvSpPr txBox="1"/>
          <p:nvPr/>
        </p:nvSpPr>
        <p:spPr>
          <a:xfrm rot="-5400000">
            <a:off x="-520938" y="793044"/>
            <a:ext cx="1538250" cy="207645"/>
          </a:xfrm>
          <a:prstGeom prst="rect">
            <a:avLst/>
          </a:prstGeom>
        </p:spPr>
        <p:txBody>
          <a:bodyPr lIns="0" tIns="0" rIns="0" bIns="0" rtlCol="0" anchor="t">
            <a:spAutoFit/>
          </a:bodyPr>
          <a:lstStyle/>
          <a:p>
            <a:pPr algn="r">
              <a:lnSpc>
                <a:spcPts val="1679"/>
              </a:lnSpc>
            </a:pPr>
            <a:r>
              <a:rPr lang="en-US" sz="1200" spc="84">
                <a:solidFill>
                  <a:srgbClr val="FFFFFF"/>
                </a:solidFill>
                <a:latin typeface="Poppins Bold"/>
              </a:rPr>
              <a:t>#СПБГУВМ</a:t>
            </a:r>
          </a:p>
        </p:txBody>
      </p:sp>
      <p:grpSp>
        <p:nvGrpSpPr>
          <p:cNvPr id="20" name="Group 20"/>
          <p:cNvGrpSpPr/>
          <p:nvPr/>
        </p:nvGrpSpPr>
        <p:grpSpPr>
          <a:xfrm>
            <a:off x="17945100" y="8232317"/>
            <a:ext cx="1026615" cy="1025983"/>
            <a:chOff x="0" y="0"/>
            <a:chExt cx="3289242" cy="3287216"/>
          </a:xfrm>
        </p:grpSpPr>
        <p:sp>
          <p:nvSpPr>
            <p:cNvPr id="21" name="Freeform 21"/>
            <p:cNvSpPr/>
            <p:nvPr/>
          </p:nvSpPr>
          <p:spPr>
            <a:xfrm>
              <a:off x="0" y="0"/>
              <a:ext cx="3289242" cy="3287216"/>
            </a:xfrm>
            <a:custGeom>
              <a:avLst/>
              <a:gdLst/>
              <a:ahLst/>
              <a:cxnLst/>
              <a:rect l="l" t="t" r="r" b="b"/>
              <a:pathLst>
                <a:path w="3289242" h="3287216">
                  <a:moveTo>
                    <a:pt x="0" y="0"/>
                  </a:moveTo>
                  <a:lnTo>
                    <a:pt x="3289242" y="0"/>
                  </a:lnTo>
                  <a:lnTo>
                    <a:pt x="3289242" y="3287216"/>
                  </a:lnTo>
                  <a:lnTo>
                    <a:pt x="0" y="3287216"/>
                  </a:lnTo>
                  <a:close/>
                </a:path>
              </a:pathLst>
            </a:custGeom>
            <a:solidFill>
              <a:srgbClr val="112B8E"/>
            </a:solid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
            </a:blip>
            <a:stretch>
              <a:fillRect t="-9259" b="-9259"/>
            </a:stretch>
          </a:blipFill>
        </p:spPr>
      </p:sp>
      <p:sp>
        <p:nvSpPr>
          <p:cNvPr id="3" name="Freeform 3"/>
          <p:cNvSpPr/>
          <p:nvPr/>
        </p:nvSpPr>
        <p:spPr>
          <a:xfrm>
            <a:off x="0" y="-52173"/>
            <a:ext cx="18288000" cy="3746829"/>
          </a:xfrm>
          <a:custGeom>
            <a:avLst/>
            <a:gdLst/>
            <a:ahLst/>
            <a:cxnLst/>
            <a:rect l="l" t="t" r="r" b="b"/>
            <a:pathLst>
              <a:path w="18288000" h="3746829">
                <a:moveTo>
                  <a:pt x="0" y="0"/>
                </a:moveTo>
                <a:lnTo>
                  <a:pt x="18288000" y="0"/>
                </a:lnTo>
                <a:lnTo>
                  <a:pt x="18288000" y="3746829"/>
                </a:lnTo>
                <a:lnTo>
                  <a:pt x="0" y="3746829"/>
                </a:lnTo>
                <a:lnTo>
                  <a:pt x="0" y="0"/>
                </a:lnTo>
                <a:close/>
              </a:path>
            </a:pathLst>
          </a:custGeom>
          <a:blipFill>
            <a:blip r:embed="rId3"/>
            <a:stretch>
              <a:fillRect t="-107147" b="-118247"/>
            </a:stretch>
          </a:blipFill>
        </p:spPr>
      </p:sp>
      <p:sp>
        <p:nvSpPr>
          <p:cNvPr id="4" name="TextBox 4"/>
          <p:cNvSpPr txBox="1"/>
          <p:nvPr/>
        </p:nvSpPr>
        <p:spPr>
          <a:xfrm>
            <a:off x="2435598" y="5543169"/>
            <a:ext cx="2877444" cy="553357"/>
          </a:xfrm>
          <a:prstGeom prst="rect">
            <a:avLst/>
          </a:prstGeom>
        </p:spPr>
        <p:txBody>
          <a:bodyPr lIns="0" tIns="0" rIns="0" bIns="0" rtlCol="0" anchor="t">
            <a:spAutoFit/>
          </a:bodyPr>
          <a:lstStyle/>
          <a:p>
            <a:pPr algn="ctr">
              <a:lnSpc>
                <a:spcPts val="2160"/>
              </a:lnSpc>
            </a:pPr>
            <a:r>
              <a:rPr lang="en-US" sz="1800" dirty="0">
                <a:solidFill>
                  <a:srgbClr val="010101"/>
                </a:solidFill>
                <a:latin typeface="Open Sans"/>
              </a:rPr>
              <a:t>Of academic staff </a:t>
            </a:r>
            <a:r>
              <a:rPr lang="en-GB" sz="1800" dirty="0">
                <a:solidFill>
                  <a:srgbClr val="010101"/>
                </a:solidFill>
                <a:latin typeface="Open Sans"/>
              </a:rPr>
              <a:t>have academic degree</a:t>
            </a:r>
            <a:endParaRPr lang="en-US" sz="1800" dirty="0">
              <a:solidFill>
                <a:srgbClr val="010101"/>
              </a:solidFill>
              <a:latin typeface="Open Sans"/>
            </a:endParaRPr>
          </a:p>
        </p:txBody>
      </p:sp>
      <p:sp>
        <p:nvSpPr>
          <p:cNvPr id="5" name="TextBox 5"/>
          <p:cNvSpPr txBox="1"/>
          <p:nvPr/>
        </p:nvSpPr>
        <p:spPr>
          <a:xfrm>
            <a:off x="2439298" y="4242815"/>
            <a:ext cx="2873744" cy="1438275"/>
          </a:xfrm>
          <a:prstGeom prst="rect">
            <a:avLst/>
          </a:prstGeom>
        </p:spPr>
        <p:txBody>
          <a:bodyPr lIns="0" tIns="0" rIns="0" bIns="0" rtlCol="0" anchor="t">
            <a:spAutoFit/>
          </a:bodyPr>
          <a:lstStyle/>
          <a:p>
            <a:pPr algn="ctr">
              <a:lnSpc>
                <a:spcPts val="11359"/>
              </a:lnSpc>
            </a:pPr>
            <a:r>
              <a:rPr lang="en-US" sz="9466">
                <a:solidFill>
                  <a:srgbClr val="000000"/>
                </a:solidFill>
                <a:latin typeface="Inter Bold"/>
              </a:rPr>
              <a:t>80%</a:t>
            </a:r>
          </a:p>
        </p:txBody>
      </p:sp>
      <p:sp>
        <p:nvSpPr>
          <p:cNvPr id="6" name="TextBox 6"/>
          <p:cNvSpPr txBox="1"/>
          <p:nvPr/>
        </p:nvSpPr>
        <p:spPr>
          <a:xfrm>
            <a:off x="9122085" y="5532933"/>
            <a:ext cx="2877444" cy="835485"/>
          </a:xfrm>
          <a:prstGeom prst="rect">
            <a:avLst/>
          </a:prstGeom>
        </p:spPr>
        <p:txBody>
          <a:bodyPr lIns="0" tIns="0" rIns="0" bIns="0" rtlCol="0" anchor="t">
            <a:spAutoFit/>
          </a:bodyPr>
          <a:lstStyle/>
          <a:p>
            <a:pPr algn="ctr">
              <a:lnSpc>
                <a:spcPts val="2160"/>
              </a:lnSpc>
            </a:pPr>
            <a:r>
              <a:rPr lang="en-US" dirty="0">
                <a:solidFill>
                  <a:srgbClr val="010101"/>
                </a:solidFill>
                <a:latin typeface="Open Sans"/>
              </a:rPr>
              <a:t>m</a:t>
            </a:r>
            <a:r>
              <a:rPr lang="en-US" sz="1800" dirty="0">
                <a:solidFill>
                  <a:srgbClr val="010101"/>
                </a:solidFill>
                <a:latin typeface="Open Sans"/>
              </a:rPr>
              <a:t>illion rubles were won by the university </a:t>
            </a:r>
            <a:r>
              <a:rPr lang="en-GB" sz="1800" dirty="0">
                <a:solidFill>
                  <a:srgbClr val="010101"/>
                </a:solidFill>
                <a:latin typeface="Open Sans"/>
              </a:rPr>
              <a:t>for the start-up studio development</a:t>
            </a:r>
            <a:endParaRPr lang="en-US" sz="1800" dirty="0">
              <a:solidFill>
                <a:srgbClr val="010101"/>
              </a:solidFill>
              <a:latin typeface="Open Sans"/>
            </a:endParaRPr>
          </a:p>
        </p:txBody>
      </p:sp>
      <p:sp>
        <p:nvSpPr>
          <p:cNvPr id="7" name="TextBox 7"/>
          <p:cNvSpPr txBox="1"/>
          <p:nvPr/>
        </p:nvSpPr>
        <p:spPr>
          <a:xfrm>
            <a:off x="9190119" y="4228719"/>
            <a:ext cx="2741377" cy="1438275"/>
          </a:xfrm>
          <a:prstGeom prst="rect">
            <a:avLst/>
          </a:prstGeom>
        </p:spPr>
        <p:txBody>
          <a:bodyPr lIns="0" tIns="0" rIns="0" bIns="0" rtlCol="0" anchor="t">
            <a:spAutoFit/>
          </a:bodyPr>
          <a:lstStyle/>
          <a:p>
            <a:pPr algn="ctr">
              <a:lnSpc>
                <a:spcPts val="11359"/>
              </a:lnSpc>
            </a:pPr>
            <a:r>
              <a:rPr lang="en-US" sz="9466" dirty="0">
                <a:solidFill>
                  <a:srgbClr val="000000"/>
                </a:solidFill>
                <a:latin typeface="Inter Bold"/>
              </a:rPr>
              <a:t>150</a:t>
            </a:r>
          </a:p>
        </p:txBody>
      </p:sp>
      <p:sp>
        <p:nvSpPr>
          <p:cNvPr id="8" name="TextBox 8"/>
          <p:cNvSpPr txBox="1"/>
          <p:nvPr/>
        </p:nvSpPr>
        <p:spPr>
          <a:xfrm>
            <a:off x="5745034" y="5247800"/>
            <a:ext cx="2971518" cy="1128514"/>
          </a:xfrm>
          <a:prstGeom prst="rect">
            <a:avLst/>
          </a:prstGeom>
        </p:spPr>
        <p:txBody>
          <a:bodyPr lIns="0" tIns="0" rIns="0" bIns="0" rtlCol="0" anchor="t">
            <a:spAutoFit/>
          </a:bodyPr>
          <a:lstStyle/>
          <a:p>
            <a:pPr algn="ctr">
              <a:lnSpc>
                <a:spcPts val="2160"/>
              </a:lnSpc>
            </a:pPr>
            <a:endParaRPr lang="ru-RU" dirty="0" smtClean="0">
              <a:solidFill>
                <a:srgbClr val="010101"/>
              </a:solidFill>
              <a:latin typeface="Open Sans"/>
              <a:hlinkClick r:id="rId4" tooltip="https://spbguvm.ru/2023/07/%d1%81%d0%bf%d0%b1%d0%b3%d1%83%d0%b2%d0%bc-%d0%b2-%d1%80%d0%b5%d0%b9%d1%82%d0%b8%d0%bd%d0%b3%d0%b5-%d0%b0%d0%b3%d0%b5%d0%bd%d1%82%d1%81%d1%82%d0%b2%d0%b0-raex-%d0%bb%d0%b8%d0%b4%d0%b5%d1%80/"/>
            </a:endParaRPr>
          </a:p>
          <a:p>
            <a:pPr algn="ctr">
              <a:lnSpc>
                <a:spcPts val="2160"/>
              </a:lnSpc>
            </a:pPr>
            <a:r>
              <a:rPr lang="en-GB" dirty="0" smtClean="0">
                <a:solidFill>
                  <a:srgbClr val="010101"/>
                </a:solidFill>
                <a:latin typeface="Open Sans"/>
                <a:hlinkClick r:id="rId4" tooltip="https://spbguvm.ru/2023/07/%d1%81%d0%bf%d0%b1%d0%b3%d1%83%d0%b2%d0%bc-%d0%b2-%d1%80%d0%b5%d0%b9%d1%82%d0%b8%d0%bd%d0%b3%d0%b5-%d0%b0%d0%b3%d0%b5%d0%bd%d1%82%d1%81%d1%82%d0%b2%d0%b0-raex-%d0%bb%d0%b8%d0%b4%d0%b5%d1%80/"/>
              </a:rPr>
              <a:t>in </a:t>
            </a:r>
            <a:r>
              <a:rPr lang="en-GB" dirty="0">
                <a:solidFill>
                  <a:srgbClr val="010101"/>
                </a:solidFill>
                <a:latin typeface="Open Sans"/>
                <a:hlinkClick r:id="rId4" tooltip="https://spbguvm.ru/2023/07/%d1%81%d0%bf%d0%b1%d0%b3%d1%83%d0%b2%d0%bc-%d0%b2-%d1%80%d0%b5%d0%b9%d1%82%d0%b8%d0%bd%d0%b3%d0%b5-%d0%b0%d0%b3%d0%b5%d0%bd%d1%82%d1%81%d1%82%d0%b2%d0%b0-raex-%d0%bb%d0%b8%d0%b4%d0%b5%d1%80/"/>
              </a:rPr>
              <a:t>the RAEX rating</a:t>
            </a:r>
            <a:r>
              <a:rPr lang="en-US" dirty="0">
                <a:solidFill>
                  <a:srgbClr val="010101"/>
                </a:solidFill>
                <a:latin typeface="Open Sans"/>
                <a:hlinkClick r:id="rId4" tooltip="https://spbguvm.ru/2023/07/%d1%81%d0%bf%d0%b1%d0%b3%d1%83%d0%b2%d0%bc-%d0%b2-%d1%80%d0%b5%d0%b9%d1%82%d0%b8%d0%bd%d0%b3%d0%b5-%d0%b0%d0%b3%d0%b5%d0%bd%d1%82%d1%81%d1%82%d0%b2%d0%b0-raex-%d0%bb%d0%b8%d0%b4%d0%b5%d1%80/"/>
              </a:rPr>
              <a:t> </a:t>
            </a:r>
            <a:r>
              <a:rPr lang="en-US" sz="1800" dirty="0">
                <a:solidFill>
                  <a:srgbClr val="010101"/>
                </a:solidFill>
                <a:latin typeface="Open Sans"/>
                <a:hlinkClick r:id="rId4" tooltip="https://spbguvm.ru/2023/07/%d1%81%d0%bf%d0%b1%d0%b3%d1%83%d0%b2%d0%bc-%d0%b2-%d1%80%d0%b5%d0%b9%d1%82%d0%b8%d0%bd%d0%b3%d0%b5-%d0%b0%d0%b3%d0%b5%d0%bd%d1%82%d1%81%d1%82%d0%b2%d0%b0-raex-%d0%bb%d0%b8%d0%b4%d0%b5%d1%80/"/>
              </a:rPr>
              <a:t>— </a:t>
            </a:r>
          </a:p>
          <a:p>
            <a:pPr algn="ctr">
              <a:lnSpc>
                <a:spcPts val="2160"/>
              </a:lnSpc>
            </a:pPr>
            <a:r>
              <a:rPr lang="en-GB" dirty="0">
                <a:solidFill>
                  <a:srgbClr val="010101"/>
                </a:solidFill>
                <a:latin typeface="Open Sans"/>
                <a:hlinkClick r:id="rId4" tooltip="https://spbguvm.ru/2023/07/%d1%81%d0%bf%d0%b1%d0%b3%d1%83%d0%b2%d0%bc-%d0%b2-%d1%80%d0%b5%d0%b9%d1%82%d0%b8%d0%bd%d0%b3%d0%b5-%d0%b0%d0%b3%d0%b5%d0%bd%d1%82%d1%81%d1%82%d0%b2%d0%b0-raex-%d0%bb%d0%b8%d0%b4%d0%b5%d1%80/"/>
              </a:rPr>
              <a:t>Leader in Veterinary and Zootechnics</a:t>
            </a:r>
            <a:endParaRPr lang="en-US" sz="1800" dirty="0">
              <a:solidFill>
                <a:srgbClr val="010101"/>
              </a:solidFill>
              <a:latin typeface="Open Sans"/>
              <a:hlinkClick r:id="rId4" tooltip="https://spbguvm.ru/2023/07/%d1%81%d0%bf%d0%b1%d0%b3%d1%83%d0%b2%d0%bc-%d0%b2-%d1%80%d0%b5%d0%b9%d1%82%d0%b8%d0%bd%d0%b3%d0%b5-%d0%b0%d0%b3%d0%b5%d0%bd%d1%82%d1%81%d1%82%d0%b2%d0%b0-raex-%d0%bb%d0%b8%d0%b4%d0%b5%d1%80/"/>
            </a:endParaRPr>
          </a:p>
        </p:txBody>
      </p:sp>
      <p:sp>
        <p:nvSpPr>
          <p:cNvPr id="9" name="TextBox 9"/>
          <p:cNvSpPr txBox="1"/>
          <p:nvPr/>
        </p:nvSpPr>
        <p:spPr>
          <a:xfrm>
            <a:off x="6193993" y="4242815"/>
            <a:ext cx="2048991" cy="1438275"/>
          </a:xfrm>
          <a:prstGeom prst="rect">
            <a:avLst/>
          </a:prstGeom>
        </p:spPr>
        <p:txBody>
          <a:bodyPr lIns="0" tIns="0" rIns="0" bIns="0" rtlCol="0" anchor="t">
            <a:spAutoFit/>
          </a:bodyPr>
          <a:lstStyle/>
          <a:p>
            <a:pPr algn="ctr">
              <a:lnSpc>
                <a:spcPts val="11359"/>
              </a:lnSpc>
            </a:pPr>
            <a:r>
              <a:rPr lang="en-US" sz="9466" dirty="0">
                <a:solidFill>
                  <a:srgbClr val="000000"/>
                </a:solidFill>
                <a:latin typeface="Inter Bold"/>
              </a:rPr>
              <a:t>№1</a:t>
            </a:r>
          </a:p>
        </p:txBody>
      </p:sp>
      <p:sp>
        <p:nvSpPr>
          <p:cNvPr id="10" name="TextBox 10"/>
          <p:cNvSpPr txBox="1"/>
          <p:nvPr/>
        </p:nvSpPr>
        <p:spPr>
          <a:xfrm>
            <a:off x="12875829" y="5557265"/>
            <a:ext cx="2877444" cy="835485"/>
          </a:xfrm>
          <a:prstGeom prst="rect">
            <a:avLst/>
          </a:prstGeom>
        </p:spPr>
        <p:txBody>
          <a:bodyPr lIns="0" tIns="0" rIns="0" bIns="0" rtlCol="0" anchor="t">
            <a:spAutoFit/>
          </a:bodyPr>
          <a:lstStyle/>
          <a:p>
            <a:pPr algn="ctr">
              <a:lnSpc>
                <a:spcPts val="2160"/>
              </a:lnSpc>
            </a:pPr>
            <a:r>
              <a:rPr lang="en-US" dirty="0">
                <a:solidFill>
                  <a:srgbClr val="010101"/>
                </a:solidFill>
                <a:latin typeface="Open Sans"/>
              </a:rPr>
              <a:t>p</a:t>
            </a:r>
            <a:r>
              <a:rPr lang="en-US" sz="1800" dirty="0">
                <a:solidFill>
                  <a:srgbClr val="010101"/>
                </a:solidFill>
                <a:latin typeface="Open Sans"/>
              </a:rPr>
              <a:t>ublications in scientific journals Web Science, SCOPUS</a:t>
            </a:r>
          </a:p>
        </p:txBody>
      </p:sp>
      <p:sp>
        <p:nvSpPr>
          <p:cNvPr id="11" name="TextBox 11"/>
          <p:cNvSpPr txBox="1"/>
          <p:nvPr/>
        </p:nvSpPr>
        <p:spPr>
          <a:xfrm>
            <a:off x="12466254" y="4242815"/>
            <a:ext cx="3945152" cy="1438275"/>
          </a:xfrm>
          <a:prstGeom prst="rect">
            <a:avLst/>
          </a:prstGeom>
        </p:spPr>
        <p:txBody>
          <a:bodyPr lIns="0" tIns="0" rIns="0" bIns="0" rtlCol="0" anchor="t">
            <a:spAutoFit/>
          </a:bodyPr>
          <a:lstStyle/>
          <a:p>
            <a:pPr algn="ctr">
              <a:lnSpc>
                <a:spcPts val="11359"/>
              </a:lnSpc>
            </a:pPr>
            <a:r>
              <a:rPr lang="en-US" sz="9466">
                <a:solidFill>
                  <a:srgbClr val="000000"/>
                </a:solidFill>
                <a:latin typeface="Inter Bold"/>
              </a:rPr>
              <a:t>600+</a:t>
            </a:r>
          </a:p>
        </p:txBody>
      </p:sp>
      <p:sp>
        <p:nvSpPr>
          <p:cNvPr id="12" name="TextBox 12"/>
          <p:cNvSpPr txBox="1"/>
          <p:nvPr/>
        </p:nvSpPr>
        <p:spPr>
          <a:xfrm>
            <a:off x="2034603" y="8467725"/>
            <a:ext cx="3278439" cy="1117614"/>
          </a:xfrm>
          <a:prstGeom prst="rect">
            <a:avLst/>
          </a:prstGeom>
        </p:spPr>
        <p:txBody>
          <a:bodyPr lIns="0" tIns="0" rIns="0" bIns="0" rtlCol="0" anchor="t">
            <a:spAutoFit/>
          </a:bodyPr>
          <a:lstStyle/>
          <a:p>
            <a:pPr algn="ctr">
              <a:lnSpc>
                <a:spcPts val="2160"/>
              </a:lnSpc>
            </a:pPr>
            <a:endParaRPr lang="en-US" sz="1800" dirty="0">
              <a:solidFill>
                <a:srgbClr val="010101"/>
              </a:solidFill>
              <a:latin typeface="Open Sans"/>
            </a:endParaRPr>
          </a:p>
          <a:p>
            <a:pPr algn="ctr">
              <a:lnSpc>
                <a:spcPts val="2160"/>
              </a:lnSpc>
            </a:pPr>
            <a:r>
              <a:rPr lang="en-GB" dirty="0">
                <a:solidFill>
                  <a:srgbClr val="010101"/>
                </a:solidFill>
                <a:latin typeface="Open Sans"/>
              </a:rPr>
              <a:t>students study at 4 faculties and 23 departments of the university</a:t>
            </a:r>
            <a:endParaRPr lang="ru-RU" sz="1800" dirty="0">
              <a:solidFill>
                <a:srgbClr val="010101"/>
              </a:solidFill>
              <a:latin typeface="Open Sans"/>
            </a:endParaRPr>
          </a:p>
        </p:txBody>
      </p:sp>
      <p:sp>
        <p:nvSpPr>
          <p:cNvPr id="13" name="TextBox 13"/>
          <p:cNvSpPr txBox="1"/>
          <p:nvPr/>
        </p:nvSpPr>
        <p:spPr>
          <a:xfrm>
            <a:off x="1876594" y="7167372"/>
            <a:ext cx="3594456" cy="1438275"/>
          </a:xfrm>
          <a:prstGeom prst="rect">
            <a:avLst/>
          </a:prstGeom>
        </p:spPr>
        <p:txBody>
          <a:bodyPr lIns="0" tIns="0" rIns="0" bIns="0" rtlCol="0" anchor="t">
            <a:spAutoFit/>
          </a:bodyPr>
          <a:lstStyle/>
          <a:p>
            <a:pPr algn="ctr">
              <a:lnSpc>
                <a:spcPts val="11359"/>
              </a:lnSpc>
            </a:pPr>
            <a:r>
              <a:rPr lang="en-US" sz="9466" dirty="0">
                <a:solidFill>
                  <a:srgbClr val="000000"/>
                </a:solidFill>
                <a:latin typeface="Inter Bold"/>
              </a:rPr>
              <a:t>3000</a:t>
            </a:r>
          </a:p>
        </p:txBody>
      </p:sp>
      <p:sp>
        <p:nvSpPr>
          <p:cNvPr id="14" name="TextBox 14"/>
          <p:cNvSpPr txBox="1"/>
          <p:nvPr/>
        </p:nvSpPr>
        <p:spPr>
          <a:xfrm>
            <a:off x="5777917" y="8467725"/>
            <a:ext cx="2877444" cy="564257"/>
          </a:xfrm>
          <a:prstGeom prst="rect">
            <a:avLst/>
          </a:prstGeom>
        </p:spPr>
        <p:txBody>
          <a:bodyPr lIns="0" tIns="0" rIns="0" bIns="0" rtlCol="0" anchor="t">
            <a:spAutoFit/>
          </a:bodyPr>
          <a:lstStyle/>
          <a:p>
            <a:pPr algn="ctr">
              <a:lnSpc>
                <a:spcPts val="2160"/>
              </a:lnSpc>
            </a:pPr>
            <a:r>
              <a:rPr lang="en-US" sz="1800" dirty="0">
                <a:solidFill>
                  <a:srgbClr val="010101"/>
                </a:solidFill>
                <a:latin typeface="Open Sans"/>
              </a:rPr>
              <a:t>innovative research laboratories and </a:t>
            </a:r>
            <a:r>
              <a:rPr lang="en-US" sz="1800" dirty="0" smtClean="0">
                <a:solidFill>
                  <a:srgbClr val="010101"/>
                </a:solidFill>
                <a:latin typeface="Open Sans"/>
              </a:rPr>
              <a:t>centers</a:t>
            </a:r>
            <a:endParaRPr lang="en-US" sz="1800" dirty="0">
              <a:solidFill>
                <a:srgbClr val="010101"/>
              </a:solidFill>
              <a:latin typeface="Open Sans"/>
            </a:endParaRPr>
          </a:p>
        </p:txBody>
      </p:sp>
      <p:sp>
        <p:nvSpPr>
          <p:cNvPr id="15" name="TextBox 15"/>
          <p:cNvSpPr txBox="1"/>
          <p:nvPr/>
        </p:nvSpPr>
        <p:spPr>
          <a:xfrm>
            <a:off x="6375158" y="7167372"/>
            <a:ext cx="1682960" cy="1438275"/>
          </a:xfrm>
          <a:prstGeom prst="rect">
            <a:avLst/>
          </a:prstGeom>
        </p:spPr>
        <p:txBody>
          <a:bodyPr lIns="0" tIns="0" rIns="0" bIns="0" rtlCol="0" anchor="t">
            <a:spAutoFit/>
          </a:bodyPr>
          <a:lstStyle/>
          <a:p>
            <a:pPr algn="ctr">
              <a:lnSpc>
                <a:spcPts val="11359"/>
              </a:lnSpc>
            </a:pPr>
            <a:r>
              <a:rPr lang="en-US" sz="9466">
                <a:solidFill>
                  <a:srgbClr val="000000"/>
                </a:solidFill>
                <a:latin typeface="Inter Bold"/>
              </a:rPr>
              <a:t>10</a:t>
            </a:r>
          </a:p>
        </p:txBody>
      </p:sp>
      <p:sp>
        <p:nvSpPr>
          <p:cNvPr id="16" name="TextBox 16"/>
          <p:cNvSpPr txBox="1"/>
          <p:nvPr/>
        </p:nvSpPr>
        <p:spPr>
          <a:xfrm>
            <a:off x="9122085" y="8467725"/>
            <a:ext cx="2877444" cy="1117614"/>
          </a:xfrm>
          <a:prstGeom prst="rect">
            <a:avLst/>
          </a:prstGeom>
        </p:spPr>
        <p:txBody>
          <a:bodyPr lIns="0" tIns="0" rIns="0" bIns="0" rtlCol="0" anchor="t">
            <a:spAutoFit/>
          </a:bodyPr>
          <a:lstStyle/>
          <a:p>
            <a:pPr algn="ctr">
              <a:lnSpc>
                <a:spcPts val="2160"/>
              </a:lnSpc>
            </a:pPr>
            <a:r>
              <a:rPr lang="en-US" sz="1800" dirty="0">
                <a:solidFill>
                  <a:srgbClr val="010101"/>
                </a:solidFill>
                <a:latin typeface="Open Sans"/>
              </a:rPr>
              <a:t>dissertation committees for the defense of candidates and doctoral papers</a:t>
            </a:r>
            <a:endParaRPr lang="en-US" dirty="0">
              <a:solidFill>
                <a:srgbClr val="010101"/>
              </a:solidFill>
              <a:latin typeface="Open Sans"/>
            </a:endParaRPr>
          </a:p>
        </p:txBody>
      </p:sp>
      <p:sp>
        <p:nvSpPr>
          <p:cNvPr id="17" name="TextBox 17"/>
          <p:cNvSpPr txBox="1"/>
          <p:nvPr/>
        </p:nvSpPr>
        <p:spPr>
          <a:xfrm>
            <a:off x="9719327" y="7167372"/>
            <a:ext cx="1682960" cy="1438275"/>
          </a:xfrm>
          <a:prstGeom prst="rect">
            <a:avLst/>
          </a:prstGeom>
        </p:spPr>
        <p:txBody>
          <a:bodyPr lIns="0" tIns="0" rIns="0" bIns="0" rtlCol="0" anchor="t">
            <a:spAutoFit/>
          </a:bodyPr>
          <a:lstStyle/>
          <a:p>
            <a:pPr algn="ctr">
              <a:lnSpc>
                <a:spcPts val="11359"/>
              </a:lnSpc>
            </a:pPr>
            <a:r>
              <a:rPr lang="en-US" sz="9466">
                <a:solidFill>
                  <a:srgbClr val="000000"/>
                </a:solidFill>
                <a:latin typeface="Inter Bold"/>
              </a:rPr>
              <a:t>3</a:t>
            </a:r>
          </a:p>
        </p:txBody>
      </p:sp>
      <p:sp>
        <p:nvSpPr>
          <p:cNvPr id="18" name="TextBox 18"/>
          <p:cNvSpPr txBox="1"/>
          <p:nvPr/>
        </p:nvSpPr>
        <p:spPr>
          <a:xfrm>
            <a:off x="12904404" y="8467725"/>
            <a:ext cx="2877444" cy="553357"/>
          </a:xfrm>
          <a:prstGeom prst="rect">
            <a:avLst/>
          </a:prstGeom>
        </p:spPr>
        <p:txBody>
          <a:bodyPr lIns="0" tIns="0" rIns="0" bIns="0" rtlCol="0" anchor="t">
            <a:spAutoFit/>
          </a:bodyPr>
          <a:lstStyle/>
          <a:p>
            <a:pPr algn="ctr">
              <a:lnSpc>
                <a:spcPts val="2160"/>
              </a:lnSpc>
            </a:pPr>
            <a:r>
              <a:rPr lang="en-US" sz="1800" dirty="0">
                <a:solidFill>
                  <a:srgbClr val="010101"/>
                </a:solidFill>
                <a:latin typeface="Open Sans"/>
              </a:rPr>
              <a:t>square meters is </a:t>
            </a:r>
            <a:r>
              <a:rPr lang="en-GB" dirty="0">
                <a:solidFill>
                  <a:srgbClr val="010101"/>
                </a:solidFill>
                <a:latin typeface="Open Sans"/>
              </a:rPr>
              <a:t>the</a:t>
            </a:r>
            <a:r>
              <a:rPr lang="ru-RU" sz="1800" dirty="0">
                <a:solidFill>
                  <a:srgbClr val="010101"/>
                </a:solidFill>
                <a:latin typeface="Open Sans"/>
              </a:rPr>
              <a:t> </a:t>
            </a:r>
            <a:r>
              <a:rPr lang="en-US" sz="1800" dirty="0">
                <a:solidFill>
                  <a:srgbClr val="010101"/>
                </a:solidFill>
                <a:latin typeface="Open Sans"/>
              </a:rPr>
              <a:t>total area of university buildings</a:t>
            </a:r>
          </a:p>
        </p:txBody>
      </p:sp>
      <p:sp>
        <p:nvSpPr>
          <p:cNvPr id="19" name="TextBox 19"/>
          <p:cNvSpPr txBox="1"/>
          <p:nvPr/>
        </p:nvSpPr>
        <p:spPr>
          <a:xfrm>
            <a:off x="12372500" y="7167372"/>
            <a:ext cx="1682960" cy="1438275"/>
          </a:xfrm>
          <a:prstGeom prst="rect">
            <a:avLst/>
          </a:prstGeom>
        </p:spPr>
        <p:txBody>
          <a:bodyPr lIns="0" tIns="0" rIns="0" bIns="0" rtlCol="0" anchor="t">
            <a:spAutoFit/>
          </a:bodyPr>
          <a:lstStyle/>
          <a:p>
            <a:pPr algn="ctr">
              <a:lnSpc>
                <a:spcPts val="11359"/>
              </a:lnSpc>
            </a:pPr>
            <a:r>
              <a:rPr lang="en-US" sz="9466">
                <a:solidFill>
                  <a:srgbClr val="000000"/>
                </a:solidFill>
                <a:latin typeface="Inter Bold"/>
              </a:rPr>
              <a:t>42</a:t>
            </a:r>
          </a:p>
        </p:txBody>
      </p:sp>
      <p:grpSp>
        <p:nvGrpSpPr>
          <p:cNvPr id="20" name="Group 20"/>
          <p:cNvGrpSpPr/>
          <p:nvPr/>
        </p:nvGrpSpPr>
        <p:grpSpPr>
          <a:xfrm>
            <a:off x="-119969" y="-7056329"/>
            <a:ext cx="18527938" cy="10750985"/>
            <a:chOff x="0" y="0"/>
            <a:chExt cx="4879786" cy="2831535"/>
          </a:xfrm>
        </p:grpSpPr>
        <p:sp>
          <p:nvSpPr>
            <p:cNvPr id="21" name="Freeform 21"/>
            <p:cNvSpPr/>
            <p:nvPr/>
          </p:nvSpPr>
          <p:spPr>
            <a:xfrm>
              <a:off x="0" y="0"/>
              <a:ext cx="4879786" cy="2831535"/>
            </a:xfrm>
            <a:custGeom>
              <a:avLst/>
              <a:gdLst/>
              <a:ahLst/>
              <a:cxnLst/>
              <a:rect l="l" t="t" r="r" b="b"/>
              <a:pathLst>
                <a:path w="4879786" h="2831535">
                  <a:moveTo>
                    <a:pt x="0" y="0"/>
                  </a:moveTo>
                  <a:lnTo>
                    <a:pt x="4879786" y="0"/>
                  </a:lnTo>
                  <a:lnTo>
                    <a:pt x="4879786" y="2831535"/>
                  </a:lnTo>
                  <a:lnTo>
                    <a:pt x="0" y="2831535"/>
                  </a:lnTo>
                  <a:close/>
                </a:path>
              </a:pathLst>
            </a:custGeom>
            <a:solidFill>
              <a:srgbClr val="112B8E">
                <a:alpha val="69804"/>
              </a:srgbClr>
            </a:solidFill>
          </p:spPr>
        </p:sp>
        <p:sp>
          <p:nvSpPr>
            <p:cNvPr id="22" name="TextBox 22"/>
            <p:cNvSpPr txBox="1"/>
            <p:nvPr/>
          </p:nvSpPr>
          <p:spPr>
            <a:xfrm>
              <a:off x="0" y="-28575"/>
              <a:ext cx="4879786" cy="2860110"/>
            </a:xfrm>
            <a:prstGeom prst="rect">
              <a:avLst/>
            </a:prstGeom>
          </p:spPr>
          <p:txBody>
            <a:bodyPr lIns="50800" tIns="50800" rIns="50800" bIns="50800" rtlCol="0" anchor="ctr"/>
            <a:lstStyle/>
            <a:p>
              <a:pPr algn="ctr">
                <a:lnSpc>
                  <a:spcPts val="1960"/>
                </a:lnSpc>
              </a:pPr>
              <a:endParaRPr/>
            </a:p>
          </p:txBody>
        </p:sp>
      </p:grpSp>
      <p:sp>
        <p:nvSpPr>
          <p:cNvPr id="23" name="TextBox 23"/>
          <p:cNvSpPr txBox="1"/>
          <p:nvPr/>
        </p:nvSpPr>
        <p:spPr>
          <a:xfrm>
            <a:off x="5431645" y="1291017"/>
            <a:ext cx="7424710" cy="906467"/>
          </a:xfrm>
          <a:prstGeom prst="rect">
            <a:avLst/>
          </a:prstGeom>
        </p:spPr>
        <p:txBody>
          <a:bodyPr lIns="0" tIns="0" rIns="0" bIns="0" rtlCol="0" anchor="t">
            <a:spAutoFit/>
          </a:bodyPr>
          <a:lstStyle/>
          <a:p>
            <a:pPr>
              <a:lnSpc>
                <a:spcPts val="7699"/>
              </a:lnSpc>
              <a:spcBef>
                <a:spcPct val="0"/>
              </a:spcBef>
            </a:pPr>
            <a:r>
              <a:rPr lang="en-US" sz="5499" cap="all" dirty="0">
                <a:solidFill>
                  <a:srgbClr val="FFFFFF"/>
                </a:solidFill>
                <a:latin typeface="Inter Bold"/>
              </a:rPr>
              <a:t>About university</a:t>
            </a:r>
          </a:p>
        </p:txBody>
      </p:sp>
      <p:sp>
        <p:nvSpPr>
          <p:cNvPr id="24" name="TextBox 24"/>
          <p:cNvSpPr txBox="1"/>
          <p:nvPr/>
        </p:nvSpPr>
        <p:spPr>
          <a:xfrm>
            <a:off x="787867" y="736356"/>
            <a:ext cx="3326933" cy="495200"/>
          </a:xfrm>
          <a:prstGeom prst="rect">
            <a:avLst/>
          </a:prstGeom>
        </p:spPr>
        <p:txBody>
          <a:bodyPr wrap="square" lIns="0" tIns="0" rIns="0" bIns="0" rtlCol="0" anchor="t">
            <a:spAutoFit/>
          </a:bodyPr>
          <a:lstStyle/>
          <a:p>
            <a:pPr>
              <a:lnSpc>
                <a:spcPts val="1960"/>
              </a:lnSpc>
              <a:spcBef>
                <a:spcPct val="0"/>
              </a:spcBef>
            </a:pPr>
            <a:r>
              <a:rPr lang="en-GB" sz="1400" cap="all" dirty="0">
                <a:solidFill>
                  <a:srgbClr val="FFFFFF"/>
                </a:solidFill>
                <a:latin typeface="Open Sans Bold"/>
              </a:rPr>
              <a:t>The 215</a:t>
            </a:r>
            <a:r>
              <a:rPr lang="en-GB" sz="1400" cap="all" baseline="30000" dirty="0">
                <a:solidFill>
                  <a:srgbClr val="FFFFFF"/>
                </a:solidFill>
                <a:latin typeface="Open Sans Bold"/>
              </a:rPr>
              <a:t>th</a:t>
            </a:r>
            <a:r>
              <a:rPr lang="en-GB" sz="1400" cap="all" dirty="0">
                <a:solidFill>
                  <a:srgbClr val="FFFFFF"/>
                </a:solidFill>
                <a:latin typeface="Open Sans Bold"/>
              </a:rPr>
              <a:t> anniversary of veterinary education in Russia</a:t>
            </a:r>
            <a:endParaRPr lang="en-US" sz="1400" cap="all" dirty="0">
              <a:solidFill>
                <a:srgbClr val="FFFFFF"/>
              </a:solidFill>
              <a:latin typeface="Open Sans Bold"/>
            </a:endParaRPr>
          </a:p>
        </p:txBody>
      </p:sp>
      <p:sp>
        <p:nvSpPr>
          <p:cNvPr id="25" name="TextBox 25"/>
          <p:cNvSpPr txBox="1"/>
          <p:nvPr/>
        </p:nvSpPr>
        <p:spPr>
          <a:xfrm>
            <a:off x="14145510" y="7686675"/>
            <a:ext cx="1762566" cy="771525"/>
          </a:xfrm>
          <a:prstGeom prst="rect">
            <a:avLst/>
          </a:prstGeom>
        </p:spPr>
        <p:txBody>
          <a:bodyPr lIns="0" tIns="0" rIns="0" bIns="0" rtlCol="0" anchor="t">
            <a:spAutoFit/>
          </a:bodyPr>
          <a:lstStyle/>
          <a:p>
            <a:pPr>
              <a:lnSpc>
                <a:spcPts val="6000"/>
              </a:lnSpc>
            </a:pPr>
            <a:r>
              <a:rPr lang="en-US" sz="5000">
                <a:solidFill>
                  <a:srgbClr val="000000"/>
                </a:solidFill>
                <a:latin typeface="Inter Bold"/>
              </a:rPr>
              <a:t>ТЫС.</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
            </a:blip>
            <a:stretch>
              <a:fillRect t="-9259" b="-9259"/>
            </a:stretch>
          </a:blipFill>
        </p:spPr>
      </p:sp>
      <p:grpSp>
        <p:nvGrpSpPr>
          <p:cNvPr id="3" name="Group 3"/>
          <p:cNvGrpSpPr/>
          <p:nvPr/>
        </p:nvGrpSpPr>
        <p:grpSpPr>
          <a:xfrm>
            <a:off x="7408353" y="1148215"/>
            <a:ext cx="5674365" cy="1751896"/>
            <a:chOff x="0" y="0"/>
            <a:chExt cx="1316323" cy="406400"/>
          </a:xfrm>
        </p:grpSpPr>
        <p:sp>
          <p:nvSpPr>
            <p:cNvPr id="4" name="Freeform 4"/>
            <p:cNvSpPr/>
            <p:nvPr/>
          </p:nvSpPr>
          <p:spPr>
            <a:xfrm>
              <a:off x="0" y="0"/>
              <a:ext cx="1316323" cy="406400"/>
            </a:xfrm>
            <a:custGeom>
              <a:avLst/>
              <a:gdLst/>
              <a:ahLst/>
              <a:cxnLst/>
              <a:rect l="l" t="t" r="r" b="b"/>
              <a:pathLst>
                <a:path w="1316323" h="406400">
                  <a:moveTo>
                    <a:pt x="1113123" y="0"/>
                  </a:moveTo>
                  <a:cubicBezTo>
                    <a:pt x="1225348" y="0"/>
                    <a:pt x="1316323" y="90976"/>
                    <a:pt x="1316323" y="203200"/>
                  </a:cubicBezTo>
                  <a:cubicBezTo>
                    <a:pt x="1316323" y="315424"/>
                    <a:pt x="1225348" y="406400"/>
                    <a:pt x="1113123" y="406400"/>
                  </a:cubicBezTo>
                  <a:lnTo>
                    <a:pt x="203200" y="406400"/>
                  </a:lnTo>
                  <a:cubicBezTo>
                    <a:pt x="90976" y="406400"/>
                    <a:pt x="0" y="315424"/>
                    <a:pt x="0" y="203200"/>
                  </a:cubicBezTo>
                  <a:cubicBezTo>
                    <a:pt x="0" y="90976"/>
                    <a:pt x="90976" y="0"/>
                    <a:pt x="203200" y="0"/>
                  </a:cubicBezTo>
                  <a:close/>
                </a:path>
              </a:pathLst>
            </a:custGeom>
            <a:solidFill>
              <a:srgbClr val="112B8E"/>
            </a:solidFill>
          </p:spPr>
        </p:sp>
        <p:sp>
          <p:nvSpPr>
            <p:cNvPr id="5" name="TextBox 5"/>
            <p:cNvSpPr txBox="1"/>
            <p:nvPr/>
          </p:nvSpPr>
          <p:spPr>
            <a:xfrm>
              <a:off x="0" y="-9525"/>
              <a:ext cx="1316323" cy="415925"/>
            </a:xfrm>
            <a:prstGeom prst="rect">
              <a:avLst/>
            </a:prstGeom>
          </p:spPr>
          <p:txBody>
            <a:bodyPr lIns="30966" tIns="30966" rIns="30966" bIns="30966" rtlCol="0" anchor="ctr"/>
            <a:lstStyle/>
            <a:p>
              <a:pPr algn="ctr">
                <a:lnSpc>
                  <a:spcPts val="1194"/>
                </a:lnSpc>
                <a:spcBef>
                  <a:spcPct val="0"/>
                </a:spcBef>
              </a:pPr>
              <a:endParaRPr/>
            </a:p>
          </p:txBody>
        </p:sp>
      </p:grpSp>
      <p:sp>
        <p:nvSpPr>
          <p:cNvPr id="6" name="Freeform 6"/>
          <p:cNvSpPr/>
          <p:nvPr/>
        </p:nvSpPr>
        <p:spPr>
          <a:xfrm>
            <a:off x="11399756" y="1244896"/>
            <a:ext cx="1560485" cy="1558535"/>
          </a:xfrm>
          <a:custGeom>
            <a:avLst/>
            <a:gdLst/>
            <a:ahLst/>
            <a:cxnLst/>
            <a:rect l="l" t="t" r="r" b="b"/>
            <a:pathLst>
              <a:path w="1560485" h="1558535">
                <a:moveTo>
                  <a:pt x="0" y="0"/>
                </a:moveTo>
                <a:lnTo>
                  <a:pt x="1560485" y="0"/>
                </a:lnTo>
                <a:lnTo>
                  <a:pt x="1560485" y="1558535"/>
                </a:lnTo>
                <a:lnTo>
                  <a:pt x="0" y="1558535"/>
                </a:lnTo>
                <a:lnTo>
                  <a:pt x="0" y="0"/>
                </a:lnTo>
                <a:close/>
              </a:path>
            </a:pathLst>
          </a:custGeom>
          <a:blipFill>
            <a:blip r:embed="rId3"/>
            <a:stretch>
              <a:fillRect/>
            </a:stretch>
          </a:blipFill>
        </p:spPr>
      </p:sp>
      <p:grpSp>
        <p:nvGrpSpPr>
          <p:cNvPr id="7" name="Group 7"/>
          <p:cNvGrpSpPr/>
          <p:nvPr/>
        </p:nvGrpSpPr>
        <p:grpSpPr>
          <a:xfrm>
            <a:off x="7408353" y="5308599"/>
            <a:ext cx="5674365" cy="1751896"/>
            <a:chOff x="0" y="0"/>
            <a:chExt cx="1316323" cy="406400"/>
          </a:xfrm>
        </p:grpSpPr>
        <p:sp>
          <p:nvSpPr>
            <p:cNvPr id="8" name="Freeform 8"/>
            <p:cNvSpPr/>
            <p:nvPr/>
          </p:nvSpPr>
          <p:spPr>
            <a:xfrm>
              <a:off x="0" y="0"/>
              <a:ext cx="1316323" cy="406400"/>
            </a:xfrm>
            <a:custGeom>
              <a:avLst/>
              <a:gdLst/>
              <a:ahLst/>
              <a:cxnLst/>
              <a:rect l="l" t="t" r="r" b="b"/>
              <a:pathLst>
                <a:path w="1316323" h="406400">
                  <a:moveTo>
                    <a:pt x="1113123" y="0"/>
                  </a:moveTo>
                  <a:cubicBezTo>
                    <a:pt x="1225348" y="0"/>
                    <a:pt x="1316323" y="90976"/>
                    <a:pt x="1316323" y="203200"/>
                  </a:cubicBezTo>
                  <a:cubicBezTo>
                    <a:pt x="1316323" y="315424"/>
                    <a:pt x="1225348" y="406400"/>
                    <a:pt x="1113123" y="406400"/>
                  </a:cubicBezTo>
                  <a:lnTo>
                    <a:pt x="203200" y="406400"/>
                  </a:lnTo>
                  <a:cubicBezTo>
                    <a:pt x="90976" y="406400"/>
                    <a:pt x="0" y="315424"/>
                    <a:pt x="0" y="203200"/>
                  </a:cubicBezTo>
                  <a:cubicBezTo>
                    <a:pt x="0" y="90976"/>
                    <a:pt x="90976" y="0"/>
                    <a:pt x="203200" y="0"/>
                  </a:cubicBezTo>
                  <a:close/>
                </a:path>
              </a:pathLst>
            </a:custGeom>
            <a:solidFill>
              <a:srgbClr val="112B8E"/>
            </a:solidFill>
          </p:spPr>
        </p:sp>
        <p:sp>
          <p:nvSpPr>
            <p:cNvPr id="9" name="TextBox 9"/>
            <p:cNvSpPr txBox="1"/>
            <p:nvPr/>
          </p:nvSpPr>
          <p:spPr>
            <a:xfrm>
              <a:off x="0" y="-9525"/>
              <a:ext cx="1316323" cy="415925"/>
            </a:xfrm>
            <a:prstGeom prst="rect">
              <a:avLst/>
            </a:prstGeom>
          </p:spPr>
          <p:txBody>
            <a:bodyPr lIns="30966" tIns="30966" rIns="30966" bIns="30966" rtlCol="0" anchor="ctr"/>
            <a:lstStyle/>
            <a:p>
              <a:pPr algn="ctr">
                <a:lnSpc>
                  <a:spcPts val="1194"/>
                </a:lnSpc>
                <a:spcBef>
                  <a:spcPct val="0"/>
                </a:spcBef>
              </a:pPr>
              <a:endParaRPr/>
            </a:p>
          </p:txBody>
        </p:sp>
      </p:grpSp>
      <p:grpSp>
        <p:nvGrpSpPr>
          <p:cNvPr id="10" name="Group 10"/>
          <p:cNvGrpSpPr/>
          <p:nvPr/>
        </p:nvGrpSpPr>
        <p:grpSpPr>
          <a:xfrm>
            <a:off x="10539000" y="3231869"/>
            <a:ext cx="5674365" cy="1751896"/>
            <a:chOff x="0" y="0"/>
            <a:chExt cx="1316323" cy="406400"/>
          </a:xfrm>
        </p:grpSpPr>
        <p:sp>
          <p:nvSpPr>
            <p:cNvPr id="11" name="Freeform 11"/>
            <p:cNvSpPr/>
            <p:nvPr/>
          </p:nvSpPr>
          <p:spPr>
            <a:xfrm>
              <a:off x="0" y="0"/>
              <a:ext cx="1316323" cy="406400"/>
            </a:xfrm>
            <a:custGeom>
              <a:avLst/>
              <a:gdLst/>
              <a:ahLst/>
              <a:cxnLst/>
              <a:rect l="l" t="t" r="r" b="b"/>
              <a:pathLst>
                <a:path w="1316323" h="406400">
                  <a:moveTo>
                    <a:pt x="1113123" y="0"/>
                  </a:moveTo>
                  <a:cubicBezTo>
                    <a:pt x="1225348" y="0"/>
                    <a:pt x="1316323" y="90976"/>
                    <a:pt x="1316323" y="203200"/>
                  </a:cubicBezTo>
                  <a:cubicBezTo>
                    <a:pt x="1316323" y="315424"/>
                    <a:pt x="1225348" y="406400"/>
                    <a:pt x="1113123" y="406400"/>
                  </a:cubicBezTo>
                  <a:lnTo>
                    <a:pt x="203200" y="406400"/>
                  </a:lnTo>
                  <a:cubicBezTo>
                    <a:pt x="90976" y="406400"/>
                    <a:pt x="0" y="315424"/>
                    <a:pt x="0" y="203200"/>
                  </a:cubicBezTo>
                  <a:cubicBezTo>
                    <a:pt x="0" y="90976"/>
                    <a:pt x="90976" y="0"/>
                    <a:pt x="203200" y="0"/>
                  </a:cubicBezTo>
                  <a:close/>
                </a:path>
              </a:pathLst>
            </a:custGeom>
            <a:solidFill>
              <a:srgbClr val="112B8E"/>
            </a:solidFill>
          </p:spPr>
        </p:sp>
        <p:sp>
          <p:nvSpPr>
            <p:cNvPr id="12" name="TextBox 12"/>
            <p:cNvSpPr txBox="1"/>
            <p:nvPr/>
          </p:nvSpPr>
          <p:spPr>
            <a:xfrm>
              <a:off x="0" y="-9525"/>
              <a:ext cx="1316323" cy="415925"/>
            </a:xfrm>
            <a:prstGeom prst="rect">
              <a:avLst/>
            </a:prstGeom>
          </p:spPr>
          <p:txBody>
            <a:bodyPr lIns="30966" tIns="30966" rIns="30966" bIns="30966" rtlCol="0" anchor="ctr"/>
            <a:lstStyle/>
            <a:p>
              <a:pPr algn="ctr">
                <a:lnSpc>
                  <a:spcPts val="1194"/>
                </a:lnSpc>
                <a:spcBef>
                  <a:spcPct val="0"/>
                </a:spcBef>
              </a:pPr>
              <a:endParaRPr/>
            </a:p>
          </p:txBody>
        </p:sp>
      </p:grpSp>
      <p:sp>
        <p:nvSpPr>
          <p:cNvPr id="13" name="Freeform 13"/>
          <p:cNvSpPr/>
          <p:nvPr/>
        </p:nvSpPr>
        <p:spPr>
          <a:xfrm>
            <a:off x="10678667" y="3342740"/>
            <a:ext cx="1560485" cy="1558535"/>
          </a:xfrm>
          <a:custGeom>
            <a:avLst/>
            <a:gdLst/>
            <a:ahLst/>
            <a:cxnLst/>
            <a:rect l="l" t="t" r="r" b="b"/>
            <a:pathLst>
              <a:path w="1560485" h="1558535">
                <a:moveTo>
                  <a:pt x="0" y="0"/>
                </a:moveTo>
                <a:lnTo>
                  <a:pt x="1560485" y="0"/>
                </a:lnTo>
                <a:lnTo>
                  <a:pt x="1560485" y="1558535"/>
                </a:lnTo>
                <a:lnTo>
                  <a:pt x="0" y="1558535"/>
                </a:lnTo>
                <a:lnTo>
                  <a:pt x="0" y="0"/>
                </a:lnTo>
                <a:close/>
              </a:path>
            </a:pathLst>
          </a:custGeom>
          <a:blipFill>
            <a:blip r:embed="rId3"/>
            <a:stretch>
              <a:fillRect/>
            </a:stretch>
          </a:blipFill>
        </p:spPr>
      </p:sp>
      <p:sp>
        <p:nvSpPr>
          <p:cNvPr id="14" name="Freeform 14"/>
          <p:cNvSpPr/>
          <p:nvPr/>
        </p:nvSpPr>
        <p:spPr>
          <a:xfrm>
            <a:off x="11399756" y="5409495"/>
            <a:ext cx="1560485" cy="1558535"/>
          </a:xfrm>
          <a:custGeom>
            <a:avLst/>
            <a:gdLst/>
            <a:ahLst/>
            <a:cxnLst/>
            <a:rect l="l" t="t" r="r" b="b"/>
            <a:pathLst>
              <a:path w="1560485" h="1558535">
                <a:moveTo>
                  <a:pt x="0" y="0"/>
                </a:moveTo>
                <a:lnTo>
                  <a:pt x="1560485" y="0"/>
                </a:lnTo>
                <a:lnTo>
                  <a:pt x="1560485" y="1558534"/>
                </a:lnTo>
                <a:lnTo>
                  <a:pt x="0" y="1558534"/>
                </a:lnTo>
                <a:lnTo>
                  <a:pt x="0" y="0"/>
                </a:lnTo>
                <a:close/>
              </a:path>
            </a:pathLst>
          </a:custGeom>
          <a:blipFill>
            <a:blip r:embed="rId3"/>
            <a:stretch>
              <a:fillRect/>
            </a:stretch>
          </a:blipFill>
        </p:spPr>
      </p:sp>
      <p:grpSp>
        <p:nvGrpSpPr>
          <p:cNvPr id="15" name="Group 15"/>
          <p:cNvGrpSpPr/>
          <p:nvPr/>
        </p:nvGrpSpPr>
        <p:grpSpPr>
          <a:xfrm>
            <a:off x="10539000" y="7386888"/>
            <a:ext cx="5674365" cy="1751896"/>
            <a:chOff x="0" y="0"/>
            <a:chExt cx="1316323" cy="406400"/>
          </a:xfrm>
        </p:grpSpPr>
        <p:sp>
          <p:nvSpPr>
            <p:cNvPr id="16" name="Freeform 16"/>
            <p:cNvSpPr/>
            <p:nvPr/>
          </p:nvSpPr>
          <p:spPr>
            <a:xfrm>
              <a:off x="0" y="0"/>
              <a:ext cx="1316323" cy="406400"/>
            </a:xfrm>
            <a:custGeom>
              <a:avLst/>
              <a:gdLst/>
              <a:ahLst/>
              <a:cxnLst/>
              <a:rect l="l" t="t" r="r" b="b"/>
              <a:pathLst>
                <a:path w="1316323" h="406400">
                  <a:moveTo>
                    <a:pt x="1113123" y="0"/>
                  </a:moveTo>
                  <a:cubicBezTo>
                    <a:pt x="1225348" y="0"/>
                    <a:pt x="1316323" y="90976"/>
                    <a:pt x="1316323" y="203200"/>
                  </a:cubicBezTo>
                  <a:cubicBezTo>
                    <a:pt x="1316323" y="315424"/>
                    <a:pt x="1225348" y="406400"/>
                    <a:pt x="1113123" y="406400"/>
                  </a:cubicBezTo>
                  <a:lnTo>
                    <a:pt x="203200" y="406400"/>
                  </a:lnTo>
                  <a:cubicBezTo>
                    <a:pt x="90976" y="406400"/>
                    <a:pt x="0" y="315424"/>
                    <a:pt x="0" y="203200"/>
                  </a:cubicBezTo>
                  <a:cubicBezTo>
                    <a:pt x="0" y="90976"/>
                    <a:pt x="90976" y="0"/>
                    <a:pt x="203200" y="0"/>
                  </a:cubicBezTo>
                  <a:close/>
                </a:path>
              </a:pathLst>
            </a:custGeom>
            <a:solidFill>
              <a:srgbClr val="112B8E"/>
            </a:solidFill>
          </p:spPr>
        </p:sp>
        <p:sp>
          <p:nvSpPr>
            <p:cNvPr id="17" name="TextBox 17"/>
            <p:cNvSpPr txBox="1"/>
            <p:nvPr/>
          </p:nvSpPr>
          <p:spPr>
            <a:xfrm>
              <a:off x="0" y="-9525"/>
              <a:ext cx="1316323" cy="415925"/>
            </a:xfrm>
            <a:prstGeom prst="rect">
              <a:avLst/>
            </a:prstGeom>
          </p:spPr>
          <p:txBody>
            <a:bodyPr lIns="30966" tIns="30966" rIns="30966" bIns="30966" rtlCol="0" anchor="ctr"/>
            <a:lstStyle/>
            <a:p>
              <a:pPr algn="ctr">
                <a:lnSpc>
                  <a:spcPts val="1194"/>
                </a:lnSpc>
                <a:spcBef>
                  <a:spcPct val="0"/>
                </a:spcBef>
              </a:pPr>
              <a:endParaRPr/>
            </a:p>
          </p:txBody>
        </p:sp>
      </p:grpSp>
      <p:sp>
        <p:nvSpPr>
          <p:cNvPr id="18" name="Freeform 18"/>
          <p:cNvSpPr/>
          <p:nvPr/>
        </p:nvSpPr>
        <p:spPr>
          <a:xfrm>
            <a:off x="10678667" y="7497760"/>
            <a:ext cx="1560485" cy="1558535"/>
          </a:xfrm>
          <a:custGeom>
            <a:avLst/>
            <a:gdLst/>
            <a:ahLst/>
            <a:cxnLst/>
            <a:rect l="l" t="t" r="r" b="b"/>
            <a:pathLst>
              <a:path w="1560485" h="1558535">
                <a:moveTo>
                  <a:pt x="0" y="0"/>
                </a:moveTo>
                <a:lnTo>
                  <a:pt x="1560485" y="0"/>
                </a:lnTo>
                <a:lnTo>
                  <a:pt x="1560485" y="1558535"/>
                </a:lnTo>
                <a:lnTo>
                  <a:pt x="0" y="1558535"/>
                </a:lnTo>
                <a:lnTo>
                  <a:pt x="0" y="0"/>
                </a:lnTo>
                <a:close/>
              </a:path>
            </a:pathLst>
          </a:custGeom>
          <a:blipFill>
            <a:blip r:embed="rId3"/>
            <a:stretch>
              <a:fillRect/>
            </a:stretch>
          </a:blipFill>
        </p:spPr>
      </p:sp>
      <p:sp>
        <p:nvSpPr>
          <p:cNvPr id="19" name="Freeform 19"/>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TextBox 20"/>
          <p:cNvSpPr txBox="1"/>
          <p:nvPr/>
        </p:nvSpPr>
        <p:spPr>
          <a:xfrm>
            <a:off x="8074578" y="1379507"/>
            <a:ext cx="3325178" cy="389274"/>
          </a:xfrm>
          <a:prstGeom prst="rect">
            <a:avLst/>
          </a:prstGeom>
        </p:spPr>
        <p:txBody>
          <a:bodyPr lIns="0" tIns="0" rIns="0" bIns="0" rtlCol="0" anchor="t">
            <a:spAutoFit/>
          </a:bodyPr>
          <a:lstStyle/>
          <a:p>
            <a:pPr>
              <a:lnSpc>
                <a:spcPts val="3337"/>
              </a:lnSpc>
            </a:pPr>
            <a:r>
              <a:rPr lang="en-US" sz="2383" dirty="0">
                <a:solidFill>
                  <a:srgbClr val="FFFFFF"/>
                </a:solidFill>
                <a:latin typeface="Inter Bold"/>
              </a:rPr>
              <a:t>Veterinary</a:t>
            </a:r>
          </a:p>
        </p:txBody>
      </p:sp>
      <p:sp>
        <p:nvSpPr>
          <p:cNvPr id="21" name="TextBox 21"/>
          <p:cNvSpPr txBox="1"/>
          <p:nvPr/>
        </p:nvSpPr>
        <p:spPr>
          <a:xfrm>
            <a:off x="8074578" y="1773263"/>
            <a:ext cx="3346993" cy="828817"/>
          </a:xfrm>
          <a:prstGeom prst="rect">
            <a:avLst/>
          </a:prstGeom>
        </p:spPr>
        <p:txBody>
          <a:bodyPr lIns="0" tIns="0" rIns="0" bIns="0" rtlCol="0" anchor="t">
            <a:spAutoFit/>
          </a:bodyPr>
          <a:lstStyle/>
          <a:p>
            <a:pPr>
              <a:lnSpc>
                <a:spcPts val="2239"/>
              </a:lnSpc>
            </a:pPr>
            <a:r>
              <a:rPr lang="en-GB" sz="1640" spc="-30" dirty="0">
                <a:solidFill>
                  <a:srgbClr val="FFFFFF"/>
                </a:solidFill>
                <a:latin typeface="Open Sans"/>
              </a:rPr>
              <a:t>Q</a:t>
            </a:r>
            <a:r>
              <a:rPr lang="en-US" sz="1640" spc="-30" dirty="0" err="1">
                <a:solidFill>
                  <a:srgbClr val="FFFFFF"/>
                </a:solidFill>
                <a:latin typeface="Open Sans"/>
              </a:rPr>
              <a:t>ualification</a:t>
            </a:r>
            <a:r>
              <a:rPr lang="en-US" sz="1640" spc="-30" dirty="0">
                <a:solidFill>
                  <a:srgbClr val="FFFFFF"/>
                </a:solidFill>
                <a:latin typeface="Open Sans"/>
              </a:rPr>
              <a:t> – specialist</a:t>
            </a:r>
          </a:p>
          <a:p>
            <a:pPr>
              <a:lnSpc>
                <a:spcPts val="2239"/>
              </a:lnSpc>
            </a:pPr>
            <a:r>
              <a:rPr lang="en-GB" sz="1640" spc="-30" dirty="0">
                <a:solidFill>
                  <a:srgbClr val="FFFFFF"/>
                </a:solidFill>
                <a:latin typeface="Open Sans"/>
              </a:rPr>
              <a:t>Mode of study: full-time, part-time, distance</a:t>
            </a:r>
            <a:endParaRPr lang="ru-RU" sz="1640" spc="-30" dirty="0">
              <a:solidFill>
                <a:srgbClr val="FFFFFF"/>
              </a:solidFill>
              <a:latin typeface="Open Sans"/>
            </a:endParaRPr>
          </a:p>
        </p:txBody>
      </p:sp>
      <p:sp>
        <p:nvSpPr>
          <p:cNvPr id="22" name="TextBox 22"/>
          <p:cNvSpPr txBox="1"/>
          <p:nvPr/>
        </p:nvSpPr>
        <p:spPr>
          <a:xfrm>
            <a:off x="8074578" y="5539890"/>
            <a:ext cx="3325178" cy="408141"/>
          </a:xfrm>
          <a:prstGeom prst="rect">
            <a:avLst/>
          </a:prstGeom>
        </p:spPr>
        <p:txBody>
          <a:bodyPr lIns="0" tIns="0" rIns="0" bIns="0" rtlCol="0" anchor="t">
            <a:spAutoFit/>
          </a:bodyPr>
          <a:lstStyle/>
          <a:p>
            <a:pPr>
              <a:lnSpc>
                <a:spcPts val="3337"/>
              </a:lnSpc>
            </a:pPr>
            <a:r>
              <a:rPr lang="en-US" sz="2383" dirty="0">
                <a:solidFill>
                  <a:srgbClr val="FFFFFF"/>
                </a:solidFill>
                <a:latin typeface="Inter Semi-Bold"/>
              </a:rPr>
              <a:t>Biology</a:t>
            </a:r>
          </a:p>
        </p:txBody>
      </p:sp>
      <p:sp>
        <p:nvSpPr>
          <p:cNvPr id="23" name="TextBox 23"/>
          <p:cNvSpPr txBox="1"/>
          <p:nvPr/>
        </p:nvSpPr>
        <p:spPr>
          <a:xfrm>
            <a:off x="8074578" y="5933647"/>
            <a:ext cx="3325178" cy="570413"/>
          </a:xfrm>
          <a:prstGeom prst="rect">
            <a:avLst/>
          </a:prstGeom>
        </p:spPr>
        <p:txBody>
          <a:bodyPr lIns="0" tIns="0" rIns="0" bIns="0" rtlCol="0" anchor="t">
            <a:spAutoFit/>
          </a:bodyPr>
          <a:lstStyle/>
          <a:p>
            <a:pPr>
              <a:lnSpc>
                <a:spcPts val="2294"/>
              </a:lnSpc>
            </a:pPr>
            <a:r>
              <a:rPr lang="en-US" sz="1638" spc="-31" dirty="0">
                <a:solidFill>
                  <a:srgbClr val="FFFFFF"/>
                </a:solidFill>
                <a:latin typeface="Open Sans"/>
              </a:rPr>
              <a:t>Qualification – bachelor</a:t>
            </a:r>
          </a:p>
          <a:p>
            <a:pPr>
              <a:lnSpc>
                <a:spcPts val="2294"/>
              </a:lnSpc>
            </a:pPr>
            <a:r>
              <a:rPr lang="en-US" sz="1638" spc="-31" dirty="0">
                <a:solidFill>
                  <a:srgbClr val="FFFFFF"/>
                </a:solidFill>
                <a:latin typeface="Open Sans"/>
              </a:rPr>
              <a:t>Mode of study: full-time</a:t>
            </a:r>
          </a:p>
        </p:txBody>
      </p:sp>
      <p:sp>
        <p:nvSpPr>
          <p:cNvPr id="24" name="TextBox 24"/>
          <p:cNvSpPr txBox="1"/>
          <p:nvPr/>
        </p:nvSpPr>
        <p:spPr>
          <a:xfrm>
            <a:off x="12316801" y="3279195"/>
            <a:ext cx="4829308" cy="812467"/>
          </a:xfrm>
          <a:prstGeom prst="rect">
            <a:avLst/>
          </a:prstGeom>
        </p:spPr>
        <p:txBody>
          <a:bodyPr wrap="square" lIns="0" tIns="0" rIns="0" bIns="0" rtlCol="0" anchor="t">
            <a:spAutoFit/>
          </a:bodyPr>
          <a:lstStyle/>
          <a:p>
            <a:pPr>
              <a:lnSpc>
                <a:spcPts val="3337"/>
              </a:lnSpc>
            </a:pPr>
            <a:r>
              <a:rPr lang="en-US" sz="2383" dirty="0">
                <a:solidFill>
                  <a:srgbClr val="FFFFFF"/>
                </a:solidFill>
                <a:latin typeface="Inter Bold"/>
              </a:rPr>
              <a:t>Veterinary and sanitary examination</a:t>
            </a:r>
          </a:p>
        </p:txBody>
      </p:sp>
      <p:sp>
        <p:nvSpPr>
          <p:cNvPr id="25" name="TextBox 25"/>
          <p:cNvSpPr txBox="1"/>
          <p:nvPr/>
        </p:nvSpPr>
        <p:spPr>
          <a:xfrm>
            <a:off x="12316801" y="4053880"/>
            <a:ext cx="3325178" cy="865365"/>
          </a:xfrm>
          <a:prstGeom prst="rect">
            <a:avLst/>
          </a:prstGeom>
        </p:spPr>
        <p:txBody>
          <a:bodyPr wrap="square" lIns="0" tIns="0" rIns="0" bIns="0" rtlCol="0" anchor="t">
            <a:spAutoFit/>
          </a:bodyPr>
          <a:lstStyle/>
          <a:p>
            <a:pPr>
              <a:lnSpc>
                <a:spcPts val="2294"/>
              </a:lnSpc>
            </a:pPr>
            <a:r>
              <a:rPr lang="en-US" sz="1638" spc="-31" dirty="0">
                <a:solidFill>
                  <a:srgbClr val="FFFFFF"/>
                </a:solidFill>
                <a:latin typeface="Open Sans"/>
              </a:rPr>
              <a:t>Qualification – bachelor</a:t>
            </a:r>
          </a:p>
          <a:p>
            <a:pPr>
              <a:lnSpc>
                <a:spcPts val="2294"/>
              </a:lnSpc>
            </a:pPr>
            <a:r>
              <a:rPr lang="en-US" sz="1638" spc="-31" dirty="0">
                <a:solidFill>
                  <a:srgbClr val="FFFFFF"/>
                </a:solidFill>
                <a:latin typeface="Open Sans"/>
              </a:rPr>
              <a:t>Mode of study: full-time, part-time, distance</a:t>
            </a:r>
          </a:p>
        </p:txBody>
      </p:sp>
      <p:sp>
        <p:nvSpPr>
          <p:cNvPr id="26" name="TextBox 26"/>
          <p:cNvSpPr txBox="1"/>
          <p:nvPr/>
        </p:nvSpPr>
        <p:spPr>
          <a:xfrm>
            <a:off x="11810874" y="1690569"/>
            <a:ext cx="738250" cy="657225"/>
          </a:xfrm>
          <a:prstGeom prst="rect">
            <a:avLst/>
          </a:prstGeom>
        </p:spPr>
        <p:txBody>
          <a:bodyPr lIns="0" tIns="0" rIns="0" bIns="0" rtlCol="0" anchor="t">
            <a:spAutoFit/>
          </a:bodyPr>
          <a:lstStyle/>
          <a:p>
            <a:pPr algn="ctr">
              <a:lnSpc>
                <a:spcPts val="5184"/>
              </a:lnSpc>
            </a:pPr>
            <a:r>
              <a:rPr lang="en-US" sz="4320">
                <a:solidFill>
                  <a:srgbClr val="222F8A"/>
                </a:solidFill>
                <a:latin typeface="Inter Heavy"/>
              </a:rPr>
              <a:t>1</a:t>
            </a:r>
          </a:p>
        </p:txBody>
      </p:sp>
      <p:sp>
        <p:nvSpPr>
          <p:cNvPr id="27" name="TextBox 27"/>
          <p:cNvSpPr txBox="1"/>
          <p:nvPr/>
        </p:nvSpPr>
        <p:spPr>
          <a:xfrm>
            <a:off x="11533988" y="5906179"/>
            <a:ext cx="1292022" cy="652786"/>
          </a:xfrm>
          <a:prstGeom prst="rect">
            <a:avLst/>
          </a:prstGeom>
        </p:spPr>
        <p:txBody>
          <a:bodyPr lIns="0" tIns="0" rIns="0" bIns="0" rtlCol="0" anchor="t">
            <a:spAutoFit/>
          </a:bodyPr>
          <a:lstStyle/>
          <a:p>
            <a:pPr algn="ctr">
              <a:lnSpc>
                <a:spcPts val="5184"/>
              </a:lnSpc>
            </a:pPr>
            <a:r>
              <a:rPr lang="en-US" sz="4320">
                <a:solidFill>
                  <a:srgbClr val="222F8A"/>
                </a:solidFill>
                <a:latin typeface="Inter Heavy"/>
              </a:rPr>
              <a:t>3</a:t>
            </a:r>
          </a:p>
        </p:txBody>
      </p:sp>
      <p:sp>
        <p:nvSpPr>
          <p:cNvPr id="28" name="TextBox 28"/>
          <p:cNvSpPr txBox="1"/>
          <p:nvPr/>
        </p:nvSpPr>
        <p:spPr>
          <a:xfrm>
            <a:off x="11089784" y="3809806"/>
            <a:ext cx="738250" cy="652786"/>
          </a:xfrm>
          <a:prstGeom prst="rect">
            <a:avLst/>
          </a:prstGeom>
        </p:spPr>
        <p:txBody>
          <a:bodyPr lIns="0" tIns="0" rIns="0" bIns="0" rtlCol="0" anchor="t">
            <a:spAutoFit/>
          </a:bodyPr>
          <a:lstStyle/>
          <a:p>
            <a:pPr algn="ctr">
              <a:lnSpc>
                <a:spcPts val="5184"/>
              </a:lnSpc>
            </a:pPr>
            <a:r>
              <a:rPr lang="en-US" sz="4320">
                <a:solidFill>
                  <a:srgbClr val="222F8A"/>
                </a:solidFill>
                <a:latin typeface="Inter Heavy"/>
              </a:rPr>
              <a:t>2</a:t>
            </a:r>
          </a:p>
        </p:txBody>
      </p:sp>
      <p:sp>
        <p:nvSpPr>
          <p:cNvPr id="29" name="TextBox 29"/>
          <p:cNvSpPr txBox="1"/>
          <p:nvPr/>
        </p:nvSpPr>
        <p:spPr>
          <a:xfrm>
            <a:off x="12391892" y="7632421"/>
            <a:ext cx="3325178" cy="408141"/>
          </a:xfrm>
          <a:prstGeom prst="rect">
            <a:avLst/>
          </a:prstGeom>
        </p:spPr>
        <p:txBody>
          <a:bodyPr lIns="0" tIns="0" rIns="0" bIns="0" rtlCol="0" anchor="t">
            <a:spAutoFit/>
          </a:bodyPr>
          <a:lstStyle/>
          <a:p>
            <a:pPr>
              <a:lnSpc>
                <a:spcPts val="3337"/>
              </a:lnSpc>
            </a:pPr>
            <a:r>
              <a:rPr lang="en-US" sz="2383" dirty="0">
                <a:solidFill>
                  <a:srgbClr val="FFFFFF"/>
                </a:solidFill>
                <a:latin typeface="Inter Semi-Bold"/>
              </a:rPr>
              <a:t>Aquaculture</a:t>
            </a:r>
          </a:p>
        </p:txBody>
      </p:sp>
      <p:sp>
        <p:nvSpPr>
          <p:cNvPr id="30" name="TextBox 30"/>
          <p:cNvSpPr txBox="1"/>
          <p:nvPr/>
        </p:nvSpPr>
        <p:spPr>
          <a:xfrm>
            <a:off x="12391892" y="8011936"/>
            <a:ext cx="3325178" cy="570413"/>
          </a:xfrm>
          <a:prstGeom prst="rect">
            <a:avLst/>
          </a:prstGeom>
        </p:spPr>
        <p:txBody>
          <a:bodyPr lIns="0" tIns="0" rIns="0" bIns="0" rtlCol="0" anchor="t">
            <a:spAutoFit/>
          </a:bodyPr>
          <a:lstStyle/>
          <a:p>
            <a:pPr>
              <a:lnSpc>
                <a:spcPts val="2294"/>
              </a:lnSpc>
            </a:pPr>
            <a:r>
              <a:rPr lang="en-US" sz="1638" spc="-31" dirty="0">
                <a:solidFill>
                  <a:srgbClr val="FFFFFF"/>
                </a:solidFill>
                <a:latin typeface="Open Sans"/>
              </a:rPr>
              <a:t>Qualification – bachelor</a:t>
            </a:r>
          </a:p>
          <a:p>
            <a:pPr>
              <a:lnSpc>
                <a:spcPts val="2294"/>
              </a:lnSpc>
            </a:pPr>
            <a:r>
              <a:rPr lang="en-US" sz="1638" spc="-31" dirty="0">
                <a:solidFill>
                  <a:srgbClr val="FFFFFF"/>
                </a:solidFill>
                <a:latin typeface="Open Sans"/>
              </a:rPr>
              <a:t>Mode of study: full-time</a:t>
            </a:r>
          </a:p>
        </p:txBody>
      </p:sp>
      <p:sp>
        <p:nvSpPr>
          <p:cNvPr id="31" name="TextBox 31"/>
          <p:cNvSpPr txBox="1"/>
          <p:nvPr/>
        </p:nvSpPr>
        <p:spPr>
          <a:xfrm>
            <a:off x="11052446" y="7950635"/>
            <a:ext cx="738250" cy="652786"/>
          </a:xfrm>
          <a:prstGeom prst="rect">
            <a:avLst/>
          </a:prstGeom>
        </p:spPr>
        <p:txBody>
          <a:bodyPr lIns="0" tIns="0" rIns="0" bIns="0" rtlCol="0" anchor="t">
            <a:spAutoFit/>
          </a:bodyPr>
          <a:lstStyle/>
          <a:p>
            <a:pPr algn="ctr">
              <a:lnSpc>
                <a:spcPts val="5184"/>
              </a:lnSpc>
            </a:pPr>
            <a:r>
              <a:rPr lang="en-US" sz="4320">
                <a:solidFill>
                  <a:srgbClr val="222F8A"/>
                </a:solidFill>
                <a:latin typeface="Inter Heavy"/>
              </a:rPr>
              <a:t>4</a:t>
            </a:r>
          </a:p>
        </p:txBody>
      </p:sp>
      <p:sp>
        <p:nvSpPr>
          <p:cNvPr id="32" name="TextBox 32"/>
          <p:cNvSpPr txBox="1"/>
          <p:nvPr/>
        </p:nvSpPr>
        <p:spPr>
          <a:xfrm>
            <a:off x="787867" y="4778374"/>
            <a:ext cx="5573391" cy="906467"/>
          </a:xfrm>
          <a:prstGeom prst="rect">
            <a:avLst/>
          </a:prstGeom>
        </p:spPr>
        <p:txBody>
          <a:bodyPr lIns="0" tIns="0" rIns="0" bIns="0" rtlCol="0" anchor="t">
            <a:spAutoFit/>
          </a:bodyPr>
          <a:lstStyle/>
          <a:p>
            <a:pPr>
              <a:lnSpc>
                <a:spcPts val="7699"/>
              </a:lnSpc>
              <a:spcBef>
                <a:spcPct val="0"/>
              </a:spcBef>
            </a:pPr>
            <a:r>
              <a:rPr lang="en-US" sz="5499" cap="all" dirty="0">
                <a:solidFill>
                  <a:srgbClr val="000000"/>
                </a:solidFill>
                <a:latin typeface="Inter Bold"/>
              </a:rPr>
              <a:t>education</a:t>
            </a:r>
          </a:p>
        </p:txBody>
      </p:sp>
      <p:sp>
        <p:nvSpPr>
          <p:cNvPr id="33" name="TextBox 33"/>
          <p:cNvSpPr txBox="1"/>
          <p:nvPr/>
        </p:nvSpPr>
        <p:spPr>
          <a:xfrm>
            <a:off x="787867" y="736356"/>
            <a:ext cx="3320420" cy="495200"/>
          </a:xfrm>
          <a:prstGeom prst="rect">
            <a:avLst/>
          </a:prstGeom>
        </p:spPr>
        <p:txBody>
          <a:bodyPr lIns="0" tIns="0" rIns="0" bIns="0" rtlCol="0" anchor="t">
            <a:spAutoFit/>
          </a:bodyPr>
          <a:lstStyle/>
          <a:p>
            <a:pPr>
              <a:lnSpc>
                <a:spcPts val="1960"/>
              </a:lnSpc>
              <a:spcBef>
                <a:spcPct val="0"/>
              </a:spcBef>
            </a:pPr>
            <a:r>
              <a:rPr lang="en-US" sz="1400" cap="all" dirty="0">
                <a:solidFill>
                  <a:srgbClr val="171616"/>
                </a:solidFill>
                <a:latin typeface="Open Sans Bold"/>
              </a:rPr>
              <a:t>The 215th anniversary of veterinary education in Russia</a:t>
            </a:r>
          </a:p>
        </p:txBody>
      </p:sp>
      <p:sp>
        <p:nvSpPr>
          <p:cNvPr id="34" name="TextBox 34"/>
          <p:cNvSpPr txBox="1"/>
          <p:nvPr/>
        </p:nvSpPr>
        <p:spPr>
          <a:xfrm>
            <a:off x="787867" y="8999855"/>
            <a:ext cx="1349143" cy="495200"/>
          </a:xfrm>
          <a:prstGeom prst="rect">
            <a:avLst/>
          </a:prstGeom>
        </p:spPr>
        <p:txBody>
          <a:bodyPr lIns="0" tIns="0" rIns="0" bIns="0" rtlCol="0" anchor="t">
            <a:spAutoFit/>
          </a:bodyPr>
          <a:lstStyle/>
          <a:p>
            <a:pPr>
              <a:lnSpc>
                <a:spcPts val="1960"/>
              </a:lnSpc>
            </a:pPr>
            <a:r>
              <a:rPr lang="en-US" sz="1400" dirty="0">
                <a:solidFill>
                  <a:srgbClr val="000000"/>
                </a:solidFill>
                <a:latin typeface="Open Sans"/>
              </a:rPr>
              <a:t>2023</a:t>
            </a:r>
          </a:p>
          <a:p>
            <a:pPr>
              <a:lnSpc>
                <a:spcPts val="1960"/>
              </a:lnSpc>
            </a:pPr>
            <a:r>
              <a:rPr lang="en-US" sz="1400" dirty="0" err="1">
                <a:solidFill>
                  <a:srgbClr val="000000"/>
                </a:solidFill>
                <a:latin typeface="Open Sans"/>
              </a:rPr>
              <a:t>SPbSUVM</a:t>
            </a:r>
            <a:endParaRPr lang="en-US" sz="1400" dirty="0">
              <a:solidFill>
                <a:srgbClr val="000000"/>
              </a:solidFill>
              <a:latin typeface="Open Sans"/>
            </a:endParaRPr>
          </a:p>
        </p:txBody>
      </p:sp>
      <p:sp>
        <p:nvSpPr>
          <p:cNvPr id="35" name="TextBox 35"/>
          <p:cNvSpPr txBox="1"/>
          <p:nvPr/>
        </p:nvSpPr>
        <p:spPr>
          <a:xfrm>
            <a:off x="13654973" y="1601571"/>
            <a:ext cx="3721066" cy="546688"/>
          </a:xfrm>
          <a:prstGeom prst="rect">
            <a:avLst/>
          </a:prstGeom>
        </p:spPr>
        <p:txBody>
          <a:bodyPr lIns="0" tIns="0" rIns="0" bIns="0" rtlCol="0" anchor="t">
            <a:spAutoFit/>
          </a:bodyPr>
          <a:lstStyle/>
          <a:p>
            <a:pPr>
              <a:lnSpc>
                <a:spcPts val="2239"/>
              </a:lnSpc>
              <a:spcBef>
                <a:spcPct val="0"/>
              </a:spcBef>
            </a:pPr>
            <a:r>
              <a:rPr lang="en-US" sz="1599" spc="-30" dirty="0">
                <a:solidFill>
                  <a:srgbClr val="171616"/>
                </a:solidFill>
                <a:latin typeface="Open Sans"/>
              </a:rPr>
              <a:t>A veterinarian deals with the treatment and prevention of animal diseases.</a:t>
            </a:r>
          </a:p>
        </p:txBody>
      </p:sp>
      <p:sp>
        <p:nvSpPr>
          <p:cNvPr id="36" name="TextBox 36"/>
          <p:cNvSpPr txBox="1"/>
          <p:nvPr/>
        </p:nvSpPr>
        <p:spPr>
          <a:xfrm>
            <a:off x="6255959" y="3699415"/>
            <a:ext cx="4283041" cy="546688"/>
          </a:xfrm>
          <a:prstGeom prst="rect">
            <a:avLst/>
          </a:prstGeom>
        </p:spPr>
        <p:txBody>
          <a:bodyPr lIns="0" tIns="0" rIns="0" bIns="0" rtlCol="0" anchor="t">
            <a:spAutoFit/>
          </a:bodyPr>
          <a:lstStyle/>
          <a:p>
            <a:pPr>
              <a:lnSpc>
                <a:spcPts val="2239"/>
              </a:lnSpc>
              <a:spcBef>
                <a:spcPct val="0"/>
              </a:spcBef>
            </a:pPr>
            <a:r>
              <a:rPr lang="en-US" sz="1599" spc="-30" dirty="0">
                <a:solidFill>
                  <a:srgbClr val="171616"/>
                </a:solidFill>
                <a:latin typeface="Open Sans"/>
              </a:rPr>
              <a:t>A veterinary-sanitary expert deals with the prevention of </a:t>
            </a:r>
            <a:r>
              <a:rPr lang="en-GB" sz="1599" spc="-30" dirty="0">
                <a:solidFill>
                  <a:srgbClr val="171616"/>
                </a:solidFill>
                <a:latin typeface="Open Sans"/>
              </a:rPr>
              <a:t>diseases in humans and animals</a:t>
            </a:r>
            <a:endParaRPr lang="en-US" sz="1599" spc="-30" dirty="0">
              <a:solidFill>
                <a:srgbClr val="171616"/>
              </a:solidFill>
              <a:latin typeface="Open Sans"/>
            </a:endParaRPr>
          </a:p>
        </p:txBody>
      </p:sp>
      <p:sp>
        <p:nvSpPr>
          <p:cNvPr id="37" name="TextBox 37"/>
          <p:cNvSpPr txBox="1"/>
          <p:nvPr/>
        </p:nvSpPr>
        <p:spPr>
          <a:xfrm>
            <a:off x="13654973" y="5664523"/>
            <a:ext cx="3721066" cy="828817"/>
          </a:xfrm>
          <a:prstGeom prst="rect">
            <a:avLst/>
          </a:prstGeom>
        </p:spPr>
        <p:txBody>
          <a:bodyPr lIns="0" tIns="0" rIns="0" bIns="0" rtlCol="0" anchor="t">
            <a:spAutoFit/>
          </a:bodyPr>
          <a:lstStyle/>
          <a:p>
            <a:pPr>
              <a:lnSpc>
                <a:spcPts val="2239"/>
              </a:lnSpc>
              <a:spcBef>
                <a:spcPct val="0"/>
              </a:spcBef>
            </a:pPr>
            <a:r>
              <a:rPr lang="en-US" sz="1599" spc="-30" dirty="0">
                <a:solidFill>
                  <a:srgbClr val="171616"/>
                </a:solidFill>
                <a:latin typeface="Open Sans"/>
              </a:rPr>
              <a:t>Graduates work in environmental management, and human ecology in medical institutions.</a:t>
            </a:r>
          </a:p>
        </p:txBody>
      </p:sp>
      <p:sp>
        <p:nvSpPr>
          <p:cNvPr id="38" name="TextBox 38"/>
          <p:cNvSpPr txBox="1"/>
          <p:nvPr/>
        </p:nvSpPr>
        <p:spPr>
          <a:xfrm>
            <a:off x="6255959" y="7854435"/>
            <a:ext cx="3721066" cy="1110945"/>
          </a:xfrm>
          <a:prstGeom prst="rect">
            <a:avLst/>
          </a:prstGeom>
        </p:spPr>
        <p:txBody>
          <a:bodyPr lIns="0" tIns="0" rIns="0" bIns="0" rtlCol="0" anchor="t">
            <a:spAutoFit/>
          </a:bodyPr>
          <a:lstStyle/>
          <a:p>
            <a:pPr>
              <a:lnSpc>
                <a:spcPts val="2239"/>
              </a:lnSpc>
              <a:spcBef>
                <a:spcPct val="0"/>
              </a:spcBef>
            </a:pPr>
            <a:r>
              <a:rPr lang="en-US" sz="1599" spc="-30" dirty="0">
                <a:solidFill>
                  <a:srgbClr val="171616"/>
                </a:solidFill>
                <a:latin typeface="Open Sans"/>
              </a:rPr>
              <a:t>In this field, specialists are trained to study the state of the ecosystems of water bodies and the artificial cultivation of </a:t>
            </a:r>
            <a:r>
              <a:rPr lang="en-US" sz="1599" spc="-30" dirty="0" err="1">
                <a:solidFill>
                  <a:srgbClr val="171616"/>
                </a:solidFill>
                <a:latin typeface="Open Sans"/>
              </a:rPr>
              <a:t>hydrobionts</a:t>
            </a:r>
            <a:r>
              <a:rPr lang="en-US" sz="1599" spc="-30" dirty="0">
                <a:solidFill>
                  <a:srgbClr val="171616"/>
                </a:solidFill>
                <a:latin typeface="Open Sans"/>
              </a:rPr>
              <a:t>.</a:t>
            </a:r>
          </a:p>
        </p:txBody>
      </p:sp>
      <p:grpSp>
        <p:nvGrpSpPr>
          <p:cNvPr id="39" name="Group 39"/>
          <p:cNvGrpSpPr/>
          <p:nvPr/>
        </p:nvGrpSpPr>
        <p:grpSpPr>
          <a:xfrm>
            <a:off x="17945100" y="8232317"/>
            <a:ext cx="1026615" cy="1025983"/>
            <a:chOff x="0" y="0"/>
            <a:chExt cx="3289242" cy="3287216"/>
          </a:xfrm>
        </p:grpSpPr>
        <p:sp>
          <p:nvSpPr>
            <p:cNvPr id="40" name="Freeform 40"/>
            <p:cNvSpPr/>
            <p:nvPr/>
          </p:nvSpPr>
          <p:spPr>
            <a:xfrm>
              <a:off x="0" y="0"/>
              <a:ext cx="3289242" cy="3287216"/>
            </a:xfrm>
            <a:custGeom>
              <a:avLst/>
              <a:gdLst/>
              <a:ahLst/>
              <a:cxnLst/>
              <a:rect l="l" t="t" r="r" b="b"/>
              <a:pathLst>
                <a:path w="3289242" h="3287216">
                  <a:moveTo>
                    <a:pt x="0" y="0"/>
                  </a:moveTo>
                  <a:lnTo>
                    <a:pt x="3289242" y="0"/>
                  </a:lnTo>
                  <a:lnTo>
                    <a:pt x="3289242" y="3287216"/>
                  </a:lnTo>
                  <a:lnTo>
                    <a:pt x="0" y="3287216"/>
                  </a:lnTo>
                  <a:close/>
                </a:path>
              </a:pathLst>
            </a:custGeom>
            <a:solidFill>
              <a:srgbClr val="112B8E"/>
            </a:solid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11486" y="-1344577"/>
            <a:ext cx="5440505" cy="544050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22F8A"/>
            </a:solidFill>
          </p:spPr>
        </p:sp>
        <p:sp>
          <p:nvSpPr>
            <p:cNvPr id="4" name="TextBox 4"/>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3015781" y="6373393"/>
            <a:ext cx="5440505" cy="544050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222F8A"/>
            </a:solidFill>
          </p:spPr>
        </p:sp>
        <p:sp>
          <p:nvSpPr>
            <p:cNvPr id="7" name="TextBox 7"/>
            <p:cNvSpPr txBox="1"/>
            <p:nvPr/>
          </p:nvSpPr>
          <p:spPr>
            <a:xfrm>
              <a:off x="139700" y="120650"/>
              <a:ext cx="533400" cy="552450"/>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5062089" y="8470652"/>
            <a:ext cx="2035036" cy="2035036"/>
          </a:xfrm>
          <a:custGeom>
            <a:avLst/>
            <a:gdLst/>
            <a:ahLst/>
            <a:cxnLst/>
            <a:rect l="l" t="t" r="r" b="b"/>
            <a:pathLst>
              <a:path w="2035036" h="2035036">
                <a:moveTo>
                  <a:pt x="0" y="0"/>
                </a:moveTo>
                <a:lnTo>
                  <a:pt x="2035036" y="0"/>
                </a:lnTo>
                <a:lnTo>
                  <a:pt x="2035036" y="2035036"/>
                </a:lnTo>
                <a:lnTo>
                  <a:pt x="0" y="2035036"/>
                </a:lnTo>
                <a:lnTo>
                  <a:pt x="0" y="0"/>
                </a:lnTo>
                <a:close/>
              </a:path>
            </a:pathLst>
          </a:custGeom>
          <a:blipFill>
            <a:blip r:embed="rId2"/>
            <a:stretch>
              <a:fillRect/>
            </a:stretch>
          </a:blipFill>
        </p:spPr>
      </p:sp>
      <p:sp>
        <p:nvSpPr>
          <p:cNvPr id="9" name="Freeform 9"/>
          <p:cNvSpPr/>
          <p:nvPr/>
        </p:nvSpPr>
        <p:spPr>
          <a:xfrm>
            <a:off x="11924591" y="9012745"/>
            <a:ext cx="2887198" cy="950850"/>
          </a:xfrm>
          <a:custGeom>
            <a:avLst/>
            <a:gdLst/>
            <a:ahLst/>
            <a:cxnLst/>
            <a:rect l="l" t="t" r="r" b="b"/>
            <a:pathLst>
              <a:path w="2887198" h="950850">
                <a:moveTo>
                  <a:pt x="0" y="0"/>
                </a:moveTo>
                <a:lnTo>
                  <a:pt x="2887198" y="0"/>
                </a:lnTo>
                <a:lnTo>
                  <a:pt x="2887198" y="950850"/>
                </a:lnTo>
                <a:lnTo>
                  <a:pt x="0" y="950850"/>
                </a:lnTo>
                <a:lnTo>
                  <a:pt x="0" y="0"/>
                </a:lnTo>
                <a:close/>
              </a:path>
            </a:pathLst>
          </a:custGeom>
          <a:blipFill>
            <a:blip r:embed="rId3"/>
            <a:stretch>
              <a:fillRect/>
            </a:stretch>
          </a:blipFill>
        </p:spPr>
      </p:sp>
      <p:sp>
        <p:nvSpPr>
          <p:cNvPr id="10" name="Freeform 10"/>
          <p:cNvSpPr/>
          <p:nvPr/>
        </p:nvSpPr>
        <p:spPr>
          <a:xfrm>
            <a:off x="5892446" y="2085010"/>
            <a:ext cx="6503107" cy="5888268"/>
          </a:xfrm>
          <a:custGeom>
            <a:avLst/>
            <a:gdLst/>
            <a:ahLst/>
            <a:cxnLst/>
            <a:rect l="l" t="t" r="r" b="b"/>
            <a:pathLst>
              <a:path w="6503107" h="5888268">
                <a:moveTo>
                  <a:pt x="0" y="0"/>
                </a:moveTo>
                <a:lnTo>
                  <a:pt x="6503108" y="0"/>
                </a:lnTo>
                <a:lnTo>
                  <a:pt x="6503108" y="5888268"/>
                </a:lnTo>
                <a:lnTo>
                  <a:pt x="0" y="58882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1653055" y="4551680"/>
            <a:ext cx="3268569" cy="744435"/>
          </a:xfrm>
          <a:prstGeom prst="rect">
            <a:avLst/>
          </a:prstGeom>
        </p:spPr>
        <p:txBody>
          <a:bodyPr lIns="0" tIns="0" rIns="0" bIns="0" rtlCol="0" anchor="t">
            <a:spAutoFit/>
          </a:bodyPr>
          <a:lstStyle/>
          <a:p>
            <a:pPr algn="ctr">
              <a:lnSpc>
                <a:spcPts val="3010"/>
              </a:lnSpc>
            </a:pPr>
            <a:r>
              <a:rPr lang="en-US" sz="2150" dirty="0">
                <a:solidFill>
                  <a:srgbClr val="000000"/>
                </a:solidFill>
                <a:latin typeface="Open Sans"/>
              </a:rPr>
              <a:t>10 RSF projects for a total of 26 million per year</a:t>
            </a:r>
          </a:p>
        </p:txBody>
      </p:sp>
      <p:sp>
        <p:nvSpPr>
          <p:cNvPr id="12" name="TextBox 12"/>
          <p:cNvSpPr txBox="1"/>
          <p:nvPr/>
        </p:nvSpPr>
        <p:spPr>
          <a:xfrm>
            <a:off x="1653055" y="6679463"/>
            <a:ext cx="2749773" cy="755015"/>
          </a:xfrm>
          <a:prstGeom prst="rect">
            <a:avLst/>
          </a:prstGeom>
        </p:spPr>
        <p:txBody>
          <a:bodyPr lIns="0" tIns="0" rIns="0" bIns="0" rtlCol="0" anchor="t">
            <a:spAutoFit/>
          </a:bodyPr>
          <a:lstStyle/>
          <a:p>
            <a:pPr algn="ctr">
              <a:lnSpc>
                <a:spcPts val="3010"/>
              </a:lnSpc>
            </a:pPr>
            <a:r>
              <a:rPr lang="en-US" sz="2150" dirty="0">
                <a:solidFill>
                  <a:srgbClr val="000000"/>
                </a:solidFill>
                <a:latin typeface="Open Sans"/>
              </a:rPr>
              <a:t>3 dissertation committees </a:t>
            </a:r>
          </a:p>
        </p:txBody>
      </p:sp>
      <p:sp>
        <p:nvSpPr>
          <p:cNvPr id="13" name="TextBox 13"/>
          <p:cNvSpPr txBox="1"/>
          <p:nvPr/>
        </p:nvSpPr>
        <p:spPr>
          <a:xfrm>
            <a:off x="3287340" y="2498277"/>
            <a:ext cx="3268569" cy="755015"/>
          </a:xfrm>
          <a:prstGeom prst="rect">
            <a:avLst/>
          </a:prstGeom>
        </p:spPr>
        <p:txBody>
          <a:bodyPr lIns="0" tIns="0" rIns="0" bIns="0" rtlCol="0" anchor="t">
            <a:spAutoFit/>
          </a:bodyPr>
          <a:lstStyle/>
          <a:p>
            <a:pPr algn="ctr">
              <a:lnSpc>
                <a:spcPts val="3010"/>
              </a:lnSpc>
            </a:pPr>
            <a:r>
              <a:rPr lang="en-US" sz="2150" dirty="0">
                <a:solidFill>
                  <a:srgbClr val="000000"/>
                </a:solidFill>
                <a:latin typeface="Open Sans"/>
              </a:rPr>
              <a:t>150 million per year for start-ups</a:t>
            </a:r>
          </a:p>
        </p:txBody>
      </p:sp>
      <p:sp>
        <p:nvSpPr>
          <p:cNvPr id="14" name="TextBox 14"/>
          <p:cNvSpPr txBox="1"/>
          <p:nvPr/>
        </p:nvSpPr>
        <p:spPr>
          <a:xfrm>
            <a:off x="11733906" y="2498277"/>
            <a:ext cx="3268569" cy="744435"/>
          </a:xfrm>
          <a:prstGeom prst="rect">
            <a:avLst/>
          </a:prstGeom>
        </p:spPr>
        <p:txBody>
          <a:bodyPr lIns="0" tIns="0" rIns="0" bIns="0" rtlCol="0" anchor="t">
            <a:spAutoFit/>
          </a:bodyPr>
          <a:lstStyle/>
          <a:p>
            <a:pPr algn="ctr">
              <a:lnSpc>
                <a:spcPts val="3010"/>
              </a:lnSpc>
            </a:pPr>
            <a:r>
              <a:rPr lang="en-US" sz="2150" dirty="0">
                <a:solidFill>
                  <a:srgbClr val="000000"/>
                </a:solidFill>
                <a:latin typeface="Open Sans"/>
              </a:rPr>
              <a:t>Journal included in the RSCI</a:t>
            </a:r>
          </a:p>
        </p:txBody>
      </p:sp>
      <p:sp>
        <p:nvSpPr>
          <p:cNvPr id="15" name="TextBox 15"/>
          <p:cNvSpPr txBox="1"/>
          <p:nvPr/>
        </p:nvSpPr>
        <p:spPr>
          <a:xfrm>
            <a:off x="13128365" y="4437324"/>
            <a:ext cx="3846469" cy="744435"/>
          </a:xfrm>
          <a:prstGeom prst="rect">
            <a:avLst/>
          </a:prstGeom>
        </p:spPr>
        <p:txBody>
          <a:bodyPr lIns="0" tIns="0" rIns="0" bIns="0" rtlCol="0" anchor="t">
            <a:spAutoFit/>
          </a:bodyPr>
          <a:lstStyle/>
          <a:p>
            <a:pPr algn="ctr">
              <a:lnSpc>
                <a:spcPts val="3010"/>
              </a:lnSpc>
            </a:pPr>
            <a:r>
              <a:rPr lang="en-US" sz="2150" dirty="0">
                <a:solidFill>
                  <a:srgbClr val="000000"/>
                </a:solidFill>
                <a:latin typeface="Open Sans"/>
              </a:rPr>
              <a:t>Forming a pedigree nucleus in dairy farming</a:t>
            </a:r>
          </a:p>
        </p:txBody>
      </p:sp>
      <p:sp>
        <p:nvSpPr>
          <p:cNvPr id="16" name="TextBox 16"/>
          <p:cNvSpPr txBox="1"/>
          <p:nvPr/>
        </p:nvSpPr>
        <p:spPr>
          <a:xfrm>
            <a:off x="13128365" y="6679463"/>
            <a:ext cx="4522648" cy="359714"/>
          </a:xfrm>
          <a:prstGeom prst="rect">
            <a:avLst/>
          </a:prstGeom>
        </p:spPr>
        <p:txBody>
          <a:bodyPr lIns="0" tIns="0" rIns="0" bIns="0" rtlCol="0" anchor="t">
            <a:spAutoFit/>
          </a:bodyPr>
          <a:lstStyle/>
          <a:p>
            <a:pPr algn="ctr">
              <a:lnSpc>
                <a:spcPts val="3010"/>
              </a:lnSpc>
            </a:pPr>
            <a:r>
              <a:rPr lang="en-US" sz="2150" dirty="0">
                <a:solidFill>
                  <a:srgbClr val="000000"/>
                </a:solidFill>
                <a:latin typeface="Open Sans"/>
              </a:rPr>
              <a:t>Laboratory of Genetic Research</a:t>
            </a:r>
          </a:p>
        </p:txBody>
      </p:sp>
      <p:sp>
        <p:nvSpPr>
          <p:cNvPr id="17" name="TextBox 17"/>
          <p:cNvSpPr txBox="1"/>
          <p:nvPr/>
        </p:nvSpPr>
        <p:spPr>
          <a:xfrm>
            <a:off x="1028700" y="845450"/>
            <a:ext cx="11786309" cy="906467"/>
          </a:xfrm>
          <a:prstGeom prst="rect">
            <a:avLst/>
          </a:prstGeom>
        </p:spPr>
        <p:txBody>
          <a:bodyPr lIns="0" tIns="0" rIns="0" bIns="0" rtlCol="0" anchor="t">
            <a:spAutoFit/>
          </a:bodyPr>
          <a:lstStyle/>
          <a:p>
            <a:pPr algn="just">
              <a:lnSpc>
                <a:spcPts val="7699"/>
              </a:lnSpc>
              <a:spcBef>
                <a:spcPct val="0"/>
              </a:spcBef>
            </a:pPr>
            <a:r>
              <a:rPr lang="en-US" sz="5499" cap="all" dirty="0">
                <a:solidFill>
                  <a:srgbClr val="000000"/>
                </a:solidFill>
                <a:latin typeface="Inter Bold"/>
              </a:rPr>
              <a:t>science and innovation</a:t>
            </a:r>
          </a:p>
        </p:txBody>
      </p:sp>
      <p:sp>
        <p:nvSpPr>
          <p:cNvPr id="18" name="TextBox 18"/>
          <p:cNvSpPr txBox="1"/>
          <p:nvPr/>
        </p:nvSpPr>
        <p:spPr>
          <a:xfrm>
            <a:off x="787867" y="8999855"/>
            <a:ext cx="1349143" cy="495200"/>
          </a:xfrm>
          <a:prstGeom prst="rect">
            <a:avLst/>
          </a:prstGeom>
        </p:spPr>
        <p:txBody>
          <a:bodyPr lIns="0" tIns="0" rIns="0" bIns="0" rtlCol="0" anchor="t">
            <a:spAutoFit/>
          </a:bodyPr>
          <a:lstStyle/>
          <a:p>
            <a:pPr>
              <a:lnSpc>
                <a:spcPts val="1960"/>
              </a:lnSpc>
            </a:pPr>
            <a:r>
              <a:rPr lang="en-US" sz="1400" dirty="0">
                <a:solidFill>
                  <a:srgbClr val="FFFFFF"/>
                </a:solidFill>
                <a:latin typeface="Open Sans"/>
              </a:rPr>
              <a:t>2023</a:t>
            </a:r>
          </a:p>
          <a:p>
            <a:pPr>
              <a:lnSpc>
                <a:spcPts val="1960"/>
              </a:lnSpc>
              <a:spcBef>
                <a:spcPct val="0"/>
              </a:spcBef>
            </a:pPr>
            <a:r>
              <a:rPr lang="en-GB" sz="1400" dirty="0" err="1">
                <a:solidFill>
                  <a:srgbClr val="FFFFFF"/>
                </a:solidFill>
                <a:latin typeface="Open Sans"/>
              </a:rPr>
              <a:t>SPbSUVM</a:t>
            </a:r>
            <a:endParaRPr lang="en-US" sz="1400" dirty="0">
              <a:solidFill>
                <a:srgbClr val="FFFFFF"/>
              </a:solidFill>
              <a:latin typeface="Open Sans"/>
            </a:endParaRPr>
          </a:p>
        </p:txBody>
      </p:sp>
      <p:sp>
        <p:nvSpPr>
          <p:cNvPr id="19" name="TextBox 19"/>
          <p:cNvSpPr txBox="1"/>
          <p:nvPr/>
        </p:nvSpPr>
        <p:spPr>
          <a:xfrm>
            <a:off x="4402828" y="9002653"/>
            <a:ext cx="7079595" cy="410369"/>
          </a:xfrm>
          <a:prstGeom prst="rect">
            <a:avLst/>
          </a:prstGeom>
        </p:spPr>
        <p:txBody>
          <a:bodyPr lIns="0" tIns="0" rIns="0" bIns="0" rtlCol="0" anchor="t">
            <a:spAutoFit/>
          </a:bodyPr>
          <a:lstStyle/>
          <a:p>
            <a:pPr algn="r">
              <a:lnSpc>
                <a:spcPts val="3190"/>
              </a:lnSpc>
            </a:pPr>
            <a:r>
              <a:rPr lang="en-US" sz="2900" dirty="0">
                <a:solidFill>
                  <a:srgbClr val="191919"/>
                </a:solidFill>
                <a:latin typeface="Lato Bold"/>
              </a:rPr>
              <a:t>Grant income for 2023 - ₽22 million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12B8E"/>
        </a:solidFill>
        <a:effectLst/>
      </p:bgPr>
    </p:bg>
    <p:spTree>
      <p:nvGrpSpPr>
        <p:cNvPr id="1" name=""/>
        <p:cNvGrpSpPr/>
        <p:nvPr/>
      </p:nvGrpSpPr>
      <p:grpSpPr>
        <a:xfrm>
          <a:off x="0" y="0"/>
          <a:ext cx="0" cy="0"/>
          <a:chOff x="0" y="0"/>
          <a:chExt cx="0" cy="0"/>
        </a:xfrm>
      </p:grpSpPr>
      <p:sp>
        <p:nvSpPr>
          <p:cNvPr id="2" name="AutoShape 2"/>
          <p:cNvSpPr/>
          <p:nvPr/>
        </p:nvSpPr>
        <p:spPr>
          <a:xfrm rot="5400000">
            <a:off x="11758612" y="5133975"/>
            <a:ext cx="10287000" cy="0"/>
          </a:xfrm>
          <a:prstGeom prst="line">
            <a:avLst/>
          </a:prstGeom>
          <a:ln w="19050" cap="rnd">
            <a:solidFill>
              <a:srgbClr val="F8F8F8"/>
            </a:solidFill>
            <a:prstDash val="solid"/>
            <a:headEnd type="none" w="sm" len="sm"/>
            <a:tailEnd type="none" w="sm" len="sm"/>
          </a:ln>
        </p:spPr>
      </p:sp>
      <p:sp>
        <p:nvSpPr>
          <p:cNvPr id="3" name="Freeform 3"/>
          <p:cNvSpPr/>
          <p:nvPr/>
        </p:nvSpPr>
        <p:spPr>
          <a:xfrm>
            <a:off x="0" y="6576693"/>
            <a:ext cx="5630863" cy="3710307"/>
          </a:xfrm>
          <a:custGeom>
            <a:avLst/>
            <a:gdLst/>
            <a:ahLst/>
            <a:cxnLst/>
            <a:rect l="l" t="t" r="r" b="b"/>
            <a:pathLst>
              <a:path w="5630863" h="3710307">
                <a:moveTo>
                  <a:pt x="0" y="0"/>
                </a:moveTo>
                <a:lnTo>
                  <a:pt x="5630863" y="0"/>
                </a:lnTo>
                <a:lnTo>
                  <a:pt x="5630863" y="3710307"/>
                </a:lnTo>
                <a:lnTo>
                  <a:pt x="0" y="3710307"/>
                </a:lnTo>
                <a:lnTo>
                  <a:pt x="0" y="0"/>
                </a:lnTo>
                <a:close/>
              </a:path>
            </a:pathLst>
          </a:custGeom>
          <a:blipFill>
            <a:blip r:embed="rId2"/>
            <a:stretch>
              <a:fillRect t="-587" b="-587"/>
            </a:stretch>
          </a:blipFill>
        </p:spPr>
      </p:sp>
      <p:sp>
        <p:nvSpPr>
          <p:cNvPr id="4" name="Freeform 4"/>
          <p:cNvSpPr/>
          <p:nvPr/>
        </p:nvSpPr>
        <p:spPr>
          <a:xfrm>
            <a:off x="11261725" y="6576693"/>
            <a:ext cx="5630862" cy="3710307"/>
          </a:xfrm>
          <a:custGeom>
            <a:avLst/>
            <a:gdLst/>
            <a:ahLst/>
            <a:cxnLst/>
            <a:rect l="l" t="t" r="r" b="b"/>
            <a:pathLst>
              <a:path w="5630862" h="3710307">
                <a:moveTo>
                  <a:pt x="0" y="0"/>
                </a:moveTo>
                <a:lnTo>
                  <a:pt x="5630863" y="0"/>
                </a:lnTo>
                <a:lnTo>
                  <a:pt x="5630863" y="3710307"/>
                </a:lnTo>
                <a:lnTo>
                  <a:pt x="0" y="3710307"/>
                </a:lnTo>
                <a:lnTo>
                  <a:pt x="0" y="0"/>
                </a:lnTo>
                <a:close/>
              </a:path>
            </a:pathLst>
          </a:custGeom>
          <a:blipFill>
            <a:blip r:embed="rId3"/>
            <a:stretch>
              <a:fillRect t="-587" b="-587"/>
            </a:stretch>
          </a:blipFill>
        </p:spPr>
      </p:sp>
      <p:sp>
        <p:nvSpPr>
          <p:cNvPr id="5" name="Freeform 5"/>
          <p:cNvSpPr/>
          <p:nvPr/>
        </p:nvSpPr>
        <p:spPr>
          <a:xfrm>
            <a:off x="5630863" y="2858609"/>
            <a:ext cx="5630863" cy="3718085"/>
          </a:xfrm>
          <a:custGeom>
            <a:avLst/>
            <a:gdLst/>
            <a:ahLst/>
            <a:cxnLst/>
            <a:rect l="l" t="t" r="r" b="b"/>
            <a:pathLst>
              <a:path w="5630863" h="3718085">
                <a:moveTo>
                  <a:pt x="0" y="0"/>
                </a:moveTo>
                <a:lnTo>
                  <a:pt x="5630862" y="0"/>
                </a:lnTo>
                <a:lnTo>
                  <a:pt x="5630862" y="3718084"/>
                </a:lnTo>
                <a:lnTo>
                  <a:pt x="0" y="3718084"/>
                </a:lnTo>
                <a:lnTo>
                  <a:pt x="0" y="0"/>
                </a:lnTo>
                <a:close/>
              </a:path>
            </a:pathLst>
          </a:custGeom>
          <a:blipFill>
            <a:blip r:embed="rId4"/>
            <a:stretch>
              <a:fillRect t="-481" b="-481"/>
            </a:stretch>
          </a:blipFill>
        </p:spPr>
      </p:sp>
      <p:sp>
        <p:nvSpPr>
          <p:cNvPr id="6" name="AutoShape 6"/>
          <p:cNvSpPr/>
          <p:nvPr/>
        </p:nvSpPr>
        <p:spPr>
          <a:xfrm rot="1921">
            <a:off x="-149537" y="2863371"/>
            <a:ext cx="17042126" cy="0"/>
          </a:xfrm>
          <a:prstGeom prst="line">
            <a:avLst/>
          </a:prstGeom>
          <a:ln w="19050" cap="rnd">
            <a:solidFill>
              <a:srgbClr val="F8F8F8"/>
            </a:solidFill>
            <a:prstDash val="solid"/>
            <a:headEnd type="none" w="sm" len="sm"/>
            <a:tailEnd type="none" w="sm" len="sm"/>
          </a:ln>
        </p:spPr>
      </p:sp>
      <p:sp>
        <p:nvSpPr>
          <p:cNvPr id="7" name="AutoShape 7"/>
          <p:cNvSpPr/>
          <p:nvPr/>
        </p:nvSpPr>
        <p:spPr>
          <a:xfrm rot="1921">
            <a:off x="-130493" y="6552881"/>
            <a:ext cx="17042126" cy="0"/>
          </a:xfrm>
          <a:prstGeom prst="line">
            <a:avLst/>
          </a:prstGeom>
          <a:ln w="19050" cap="rnd">
            <a:solidFill>
              <a:srgbClr val="F8F8F8"/>
            </a:solidFill>
            <a:prstDash val="solid"/>
            <a:headEnd type="none" w="sm" len="sm"/>
            <a:tailEnd type="none" w="sm" len="sm"/>
          </a:ln>
        </p:spPr>
      </p:sp>
      <p:sp>
        <p:nvSpPr>
          <p:cNvPr id="8" name="AutoShape 8"/>
          <p:cNvSpPr/>
          <p:nvPr/>
        </p:nvSpPr>
        <p:spPr>
          <a:xfrm rot="5400000">
            <a:off x="1900310" y="6617736"/>
            <a:ext cx="7480154" cy="0"/>
          </a:xfrm>
          <a:prstGeom prst="line">
            <a:avLst/>
          </a:prstGeom>
          <a:ln w="19050" cap="rnd">
            <a:solidFill>
              <a:srgbClr val="F8F8F8"/>
            </a:solidFill>
            <a:prstDash val="solid"/>
            <a:headEnd type="none" w="sm" len="sm"/>
            <a:tailEnd type="none" w="sm" len="sm"/>
          </a:ln>
        </p:spPr>
      </p:sp>
      <p:sp>
        <p:nvSpPr>
          <p:cNvPr id="9" name="AutoShape 9"/>
          <p:cNvSpPr/>
          <p:nvPr/>
        </p:nvSpPr>
        <p:spPr>
          <a:xfrm rot="5400000">
            <a:off x="7521648" y="6617736"/>
            <a:ext cx="7480154" cy="0"/>
          </a:xfrm>
          <a:prstGeom prst="line">
            <a:avLst/>
          </a:prstGeom>
          <a:ln w="19050" cap="rnd">
            <a:solidFill>
              <a:srgbClr val="F8F8F8"/>
            </a:solidFill>
            <a:prstDash val="solid"/>
            <a:headEnd type="none" w="sm" len="sm"/>
            <a:tailEnd type="none" w="sm" len="sm"/>
          </a:ln>
        </p:spPr>
      </p:sp>
      <p:sp>
        <p:nvSpPr>
          <p:cNvPr id="10" name="Freeform 10"/>
          <p:cNvSpPr/>
          <p:nvPr/>
        </p:nvSpPr>
        <p:spPr>
          <a:xfrm rot="-10800000">
            <a:off x="1920556" y="6576693"/>
            <a:ext cx="3710307" cy="3710307"/>
          </a:xfrm>
          <a:custGeom>
            <a:avLst/>
            <a:gdLst/>
            <a:ahLst/>
            <a:cxnLst/>
            <a:rect l="l" t="t" r="r" b="b"/>
            <a:pathLst>
              <a:path w="3710307" h="3710307">
                <a:moveTo>
                  <a:pt x="0" y="0"/>
                </a:moveTo>
                <a:lnTo>
                  <a:pt x="3710306" y="0"/>
                </a:lnTo>
                <a:lnTo>
                  <a:pt x="3710306" y="3710307"/>
                </a:lnTo>
                <a:lnTo>
                  <a:pt x="0" y="3710307"/>
                </a:lnTo>
                <a:lnTo>
                  <a:pt x="0" y="0"/>
                </a:lnTo>
                <a:close/>
              </a:path>
            </a:pathLst>
          </a:custGeom>
          <a:blipFill>
            <a:blip r:embed="rId5">
              <a:alphaModFix amt="70000"/>
              <a:extLst>
                <a:ext uri="{96DAC541-7B7A-43D3-8B79-37D633B846F1}">
                  <asvg:svgBlip xmlns="" xmlns:asvg="http://schemas.microsoft.com/office/drawing/2016/SVG/main" r:embed="rId6"/>
                </a:ext>
              </a:extLst>
            </a:blip>
            <a:stretch>
              <a:fillRect/>
            </a:stretch>
          </a:blipFill>
        </p:spPr>
      </p:sp>
      <p:sp>
        <p:nvSpPr>
          <p:cNvPr id="11" name="Freeform 11"/>
          <p:cNvSpPr/>
          <p:nvPr/>
        </p:nvSpPr>
        <p:spPr>
          <a:xfrm>
            <a:off x="17158530" y="9246888"/>
            <a:ext cx="921670" cy="452002"/>
          </a:xfrm>
          <a:custGeom>
            <a:avLst/>
            <a:gdLst/>
            <a:ahLst/>
            <a:cxnLst/>
            <a:rect l="l" t="t" r="r" b="b"/>
            <a:pathLst>
              <a:path w="921670" h="452002">
                <a:moveTo>
                  <a:pt x="0" y="0"/>
                </a:moveTo>
                <a:lnTo>
                  <a:pt x="921670" y="0"/>
                </a:lnTo>
                <a:lnTo>
                  <a:pt x="921670" y="452002"/>
                </a:lnTo>
                <a:lnTo>
                  <a:pt x="0" y="452002"/>
                </a:lnTo>
                <a:lnTo>
                  <a:pt x="0" y="0"/>
                </a:lnTo>
                <a:close/>
              </a:path>
            </a:pathLst>
          </a:custGeom>
          <a:blipFill>
            <a:blip r:embed="rId7"/>
            <a:stretch>
              <a:fillRect/>
            </a:stretch>
          </a:blipFill>
        </p:spPr>
      </p:sp>
      <p:sp>
        <p:nvSpPr>
          <p:cNvPr id="12" name="TextBox 12"/>
          <p:cNvSpPr txBox="1"/>
          <p:nvPr/>
        </p:nvSpPr>
        <p:spPr>
          <a:xfrm>
            <a:off x="4495800" y="999474"/>
            <a:ext cx="11133142" cy="906467"/>
          </a:xfrm>
          <a:prstGeom prst="rect">
            <a:avLst/>
          </a:prstGeom>
        </p:spPr>
        <p:txBody>
          <a:bodyPr lIns="0" tIns="0" rIns="0" bIns="0" rtlCol="0" anchor="t">
            <a:spAutoFit/>
          </a:bodyPr>
          <a:lstStyle/>
          <a:p>
            <a:pPr>
              <a:lnSpc>
                <a:spcPts val="7699"/>
              </a:lnSpc>
              <a:spcBef>
                <a:spcPct val="0"/>
              </a:spcBef>
            </a:pPr>
            <a:r>
              <a:rPr lang="en-US" sz="5499" cap="all" spc="100" dirty="0">
                <a:solidFill>
                  <a:srgbClr val="FFFFFF"/>
                </a:solidFill>
                <a:latin typeface="Inter Bold"/>
              </a:rPr>
              <a:t>University Clinic</a:t>
            </a:r>
          </a:p>
        </p:txBody>
      </p:sp>
      <p:sp>
        <p:nvSpPr>
          <p:cNvPr id="13" name="TextBox 13"/>
          <p:cNvSpPr txBox="1"/>
          <p:nvPr/>
        </p:nvSpPr>
        <p:spPr>
          <a:xfrm>
            <a:off x="709472" y="3867002"/>
            <a:ext cx="4245115" cy="1393074"/>
          </a:xfrm>
          <a:prstGeom prst="rect">
            <a:avLst/>
          </a:prstGeom>
        </p:spPr>
        <p:txBody>
          <a:bodyPr lIns="0" tIns="0" rIns="0" bIns="0" rtlCol="0" anchor="t">
            <a:spAutoFit/>
          </a:bodyPr>
          <a:lstStyle/>
          <a:p>
            <a:pPr>
              <a:lnSpc>
                <a:spcPts val="2239"/>
              </a:lnSpc>
              <a:spcBef>
                <a:spcPct val="0"/>
              </a:spcBef>
            </a:pPr>
            <a:r>
              <a:rPr lang="en-US" sz="1599" dirty="0">
                <a:solidFill>
                  <a:srgbClr val="FFFFFF"/>
                </a:solidFill>
                <a:latin typeface="Open Sans"/>
              </a:rPr>
              <a:t>The Veterinary Clinic of the St Petersburg State Veterinary University is a modern, well-equipped medical facility for pets, staffed by experienced veterinarians.</a:t>
            </a:r>
          </a:p>
          <a:p>
            <a:pPr>
              <a:lnSpc>
                <a:spcPts val="2239"/>
              </a:lnSpc>
              <a:spcBef>
                <a:spcPct val="0"/>
              </a:spcBef>
            </a:pPr>
            <a:endParaRPr lang="en-US" sz="1599" dirty="0">
              <a:solidFill>
                <a:srgbClr val="FFFFFF"/>
              </a:solidFill>
              <a:latin typeface="Open Sans"/>
            </a:endParaRPr>
          </a:p>
        </p:txBody>
      </p:sp>
      <p:sp>
        <p:nvSpPr>
          <p:cNvPr id="14" name="TextBox 14"/>
          <p:cNvSpPr txBox="1"/>
          <p:nvPr/>
        </p:nvSpPr>
        <p:spPr>
          <a:xfrm>
            <a:off x="6487602" y="7318692"/>
            <a:ext cx="4245115" cy="1393074"/>
          </a:xfrm>
          <a:prstGeom prst="rect">
            <a:avLst/>
          </a:prstGeom>
        </p:spPr>
        <p:txBody>
          <a:bodyPr lIns="0" tIns="0" rIns="0" bIns="0" rtlCol="0" anchor="t">
            <a:spAutoFit/>
          </a:bodyPr>
          <a:lstStyle/>
          <a:p>
            <a:pPr>
              <a:lnSpc>
                <a:spcPts val="2239"/>
              </a:lnSpc>
            </a:pPr>
            <a:r>
              <a:rPr lang="en-US" sz="1599" dirty="0">
                <a:solidFill>
                  <a:srgbClr val="FFFFFF"/>
                </a:solidFill>
                <a:latin typeface="Open Sans"/>
              </a:rPr>
              <a:t>Students have the opportunity to develop the practical skills and abilities necessary for future employment by observing the work of specialists and participating in the process of diagnosing and treating animals.</a:t>
            </a:r>
          </a:p>
        </p:txBody>
      </p:sp>
      <p:sp>
        <p:nvSpPr>
          <p:cNvPr id="15" name="TextBox 15"/>
          <p:cNvSpPr txBox="1"/>
          <p:nvPr/>
        </p:nvSpPr>
        <p:spPr>
          <a:xfrm>
            <a:off x="12032721" y="3950610"/>
            <a:ext cx="4245115" cy="1110945"/>
          </a:xfrm>
          <a:prstGeom prst="rect">
            <a:avLst/>
          </a:prstGeom>
        </p:spPr>
        <p:txBody>
          <a:bodyPr lIns="0" tIns="0" rIns="0" bIns="0" rtlCol="0" anchor="t">
            <a:spAutoFit/>
          </a:bodyPr>
          <a:lstStyle/>
          <a:p>
            <a:pPr>
              <a:lnSpc>
                <a:spcPts val="2239"/>
              </a:lnSpc>
              <a:spcBef>
                <a:spcPct val="0"/>
              </a:spcBef>
            </a:pPr>
            <a:r>
              <a:rPr lang="en-US" sz="1599" dirty="0">
                <a:solidFill>
                  <a:srgbClr val="FFFFFF"/>
                </a:solidFill>
                <a:latin typeface="Open Sans"/>
              </a:rPr>
              <a:t>Internships in a veterinary clinic provide students with effective communication, encourage teamwork, and help them develop client-focused skills.</a:t>
            </a:r>
          </a:p>
        </p:txBody>
      </p:sp>
      <p:sp>
        <p:nvSpPr>
          <p:cNvPr id="16" name="Freeform 16"/>
          <p:cNvSpPr/>
          <p:nvPr/>
        </p:nvSpPr>
        <p:spPr>
          <a:xfrm rot="-10800000">
            <a:off x="7576978" y="2887184"/>
            <a:ext cx="3675222" cy="3675222"/>
          </a:xfrm>
          <a:custGeom>
            <a:avLst/>
            <a:gdLst/>
            <a:ahLst/>
            <a:cxnLst/>
            <a:rect l="l" t="t" r="r" b="b"/>
            <a:pathLst>
              <a:path w="3675222" h="3675222">
                <a:moveTo>
                  <a:pt x="0" y="0"/>
                </a:moveTo>
                <a:lnTo>
                  <a:pt x="3675222" y="0"/>
                </a:lnTo>
                <a:lnTo>
                  <a:pt x="3675222" y="3675222"/>
                </a:lnTo>
                <a:lnTo>
                  <a:pt x="0" y="3675222"/>
                </a:lnTo>
                <a:lnTo>
                  <a:pt x="0" y="0"/>
                </a:lnTo>
                <a:close/>
              </a:path>
            </a:pathLst>
          </a:custGeom>
          <a:blipFill>
            <a:blip r:embed="rId5">
              <a:alphaModFix amt="70000"/>
              <a:extLst>
                <a:ext uri="{96DAC541-7B7A-43D3-8B79-37D633B846F1}">
                  <asvg:svgBlip xmlns="" xmlns:asvg="http://schemas.microsoft.com/office/drawing/2016/SVG/main" r:embed="rId6"/>
                </a:ext>
              </a:extLst>
            </a:blip>
            <a:stretch>
              <a:fillRect/>
            </a:stretch>
          </a:blipFill>
        </p:spPr>
      </p:sp>
      <p:sp>
        <p:nvSpPr>
          <p:cNvPr id="17" name="Freeform 17"/>
          <p:cNvSpPr/>
          <p:nvPr/>
        </p:nvSpPr>
        <p:spPr>
          <a:xfrm rot="-10800000">
            <a:off x="13191806" y="6576693"/>
            <a:ext cx="3710307" cy="3710307"/>
          </a:xfrm>
          <a:custGeom>
            <a:avLst/>
            <a:gdLst/>
            <a:ahLst/>
            <a:cxnLst/>
            <a:rect l="l" t="t" r="r" b="b"/>
            <a:pathLst>
              <a:path w="3710307" h="3710307">
                <a:moveTo>
                  <a:pt x="0" y="0"/>
                </a:moveTo>
                <a:lnTo>
                  <a:pt x="3710306" y="0"/>
                </a:lnTo>
                <a:lnTo>
                  <a:pt x="3710306" y="3710307"/>
                </a:lnTo>
                <a:lnTo>
                  <a:pt x="0" y="3710307"/>
                </a:lnTo>
                <a:lnTo>
                  <a:pt x="0" y="0"/>
                </a:lnTo>
                <a:close/>
              </a:path>
            </a:pathLst>
          </a:custGeom>
          <a:blipFill>
            <a:blip r:embed="rId5">
              <a:alphaModFix amt="70000"/>
              <a:extLst>
                <a:ext uri="{96DAC541-7B7A-43D3-8B79-37D633B846F1}">
                  <asvg:svgBlip xmlns="" xmlns:asvg="http://schemas.microsoft.com/office/drawing/2016/SVG/main" r:embed="rId6"/>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6399">
            <a:off x="-112040" y="-201926"/>
            <a:ext cx="18512080" cy="10690852"/>
          </a:xfrm>
          <a:custGeom>
            <a:avLst/>
            <a:gdLst/>
            <a:ahLst/>
            <a:cxnLst/>
            <a:rect l="l" t="t" r="r" b="b"/>
            <a:pathLst>
              <a:path w="18512080" h="10690852">
                <a:moveTo>
                  <a:pt x="228596" y="0"/>
                </a:moveTo>
                <a:lnTo>
                  <a:pt x="18512080" y="406392"/>
                </a:lnTo>
                <a:lnTo>
                  <a:pt x="18283484" y="10690852"/>
                </a:lnTo>
                <a:lnTo>
                  <a:pt x="0" y="10284460"/>
                </a:lnTo>
                <a:lnTo>
                  <a:pt x="228596" y="0"/>
                </a:lnTo>
                <a:close/>
              </a:path>
            </a:pathLst>
          </a:custGeom>
          <a:blipFill>
            <a:blip r:embed="rId2"/>
            <a:stretch>
              <a:fillRect t="-7719" b="-7719"/>
            </a:stretch>
          </a:blipFill>
        </p:spPr>
      </p:sp>
      <p:sp>
        <p:nvSpPr>
          <p:cNvPr id="3" name="Freeform 3"/>
          <p:cNvSpPr/>
          <p:nvPr/>
        </p:nvSpPr>
        <p:spPr>
          <a:xfrm rot="-10800000">
            <a:off x="10914019" y="-714890"/>
            <a:ext cx="6244511" cy="11260594"/>
          </a:xfrm>
          <a:custGeom>
            <a:avLst/>
            <a:gdLst/>
            <a:ahLst/>
            <a:cxnLst/>
            <a:rect l="l" t="t" r="r" b="b"/>
            <a:pathLst>
              <a:path w="6244511" h="11260594">
                <a:moveTo>
                  <a:pt x="0" y="0"/>
                </a:moveTo>
                <a:lnTo>
                  <a:pt x="6244511" y="0"/>
                </a:lnTo>
                <a:lnTo>
                  <a:pt x="6244511" y="11260594"/>
                </a:lnTo>
                <a:lnTo>
                  <a:pt x="0" y="112605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7078925" y="-258704"/>
            <a:ext cx="3086100" cy="10804408"/>
            <a:chOff x="0" y="0"/>
            <a:chExt cx="812800" cy="2845605"/>
          </a:xfrm>
        </p:grpSpPr>
        <p:sp>
          <p:nvSpPr>
            <p:cNvPr id="5" name="Freeform 5"/>
            <p:cNvSpPr/>
            <p:nvPr/>
          </p:nvSpPr>
          <p:spPr>
            <a:xfrm>
              <a:off x="0" y="0"/>
              <a:ext cx="812800" cy="2845605"/>
            </a:xfrm>
            <a:custGeom>
              <a:avLst/>
              <a:gdLst/>
              <a:ahLst/>
              <a:cxnLst/>
              <a:rect l="l" t="t" r="r" b="b"/>
              <a:pathLst>
                <a:path w="812800" h="2845605">
                  <a:moveTo>
                    <a:pt x="0" y="0"/>
                  </a:moveTo>
                  <a:lnTo>
                    <a:pt x="812800" y="0"/>
                  </a:lnTo>
                  <a:lnTo>
                    <a:pt x="812800" y="2845605"/>
                  </a:lnTo>
                  <a:lnTo>
                    <a:pt x="0" y="2845605"/>
                  </a:lnTo>
                  <a:close/>
                </a:path>
              </a:pathLst>
            </a:custGeom>
            <a:solidFill>
              <a:srgbClr val="112B8E"/>
            </a:solidFill>
          </p:spPr>
        </p:sp>
        <p:sp>
          <p:nvSpPr>
            <p:cNvPr id="6" name="TextBox 6"/>
            <p:cNvSpPr txBox="1"/>
            <p:nvPr/>
          </p:nvSpPr>
          <p:spPr>
            <a:xfrm>
              <a:off x="0" y="-28575"/>
              <a:ext cx="812800" cy="2874180"/>
            </a:xfrm>
            <a:prstGeom prst="rect">
              <a:avLst/>
            </a:prstGeom>
          </p:spPr>
          <p:txBody>
            <a:bodyPr lIns="50800" tIns="50800" rIns="50800" bIns="50800" rtlCol="0" anchor="ctr"/>
            <a:lstStyle/>
            <a:p>
              <a:pPr algn="ctr">
                <a:lnSpc>
                  <a:spcPts val="1960"/>
                </a:lnSpc>
              </a:pPr>
              <a:endParaRPr/>
            </a:p>
          </p:txBody>
        </p:sp>
      </p:grpSp>
      <p:sp>
        <p:nvSpPr>
          <p:cNvPr id="7" name="TextBox 7"/>
          <p:cNvSpPr txBox="1"/>
          <p:nvPr/>
        </p:nvSpPr>
        <p:spPr>
          <a:xfrm>
            <a:off x="11206190" y="4314920"/>
            <a:ext cx="7081810" cy="1893916"/>
          </a:xfrm>
          <a:prstGeom prst="rect">
            <a:avLst/>
          </a:prstGeom>
        </p:spPr>
        <p:txBody>
          <a:bodyPr lIns="0" tIns="0" rIns="0" bIns="0" rtlCol="0" anchor="t">
            <a:spAutoFit/>
          </a:bodyPr>
          <a:lstStyle/>
          <a:p>
            <a:pPr>
              <a:lnSpc>
                <a:spcPts val="7699"/>
              </a:lnSpc>
            </a:pPr>
            <a:r>
              <a:rPr lang="en-US" sz="5499" cap="all" dirty="0">
                <a:solidFill>
                  <a:srgbClr val="FFFFFF"/>
                </a:solidFill>
                <a:latin typeface="Inter Bold"/>
              </a:rPr>
              <a:t>practical training</a:t>
            </a:r>
          </a:p>
        </p:txBody>
      </p:sp>
      <p:sp>
        <p:nvSpPr>
          <p:cNvPr id="8" name="Freeform 8"/>
          <p:cNvSpPr/>
          <p:nvPr/>
        </p:nvSpPr>
        <p:spPr>
          <a:xfrm>
            <a:off x="17158530" y="9246888"/>
            <a:ext cx="921670" cy="452002"/>
          </a:xfrm>
          <a:custGeom>
            <a:avLst/>
            <a:gdLst/>
            <a:ahLst/>
            <a:cxnLst/>
            <a:rect l="l" t="t" r="r" b="b"/>
            <a:pathLst>
              <a:path w="921670" h="452002">
                <a:moveTo>
                  <a:pt x="0" y="0"/>
                </a:moveTo>
                <a:lnTo>
                  <a:pt x="921670" y="0"/>
                </a:lnTo>
                <a:lnTo>
                  <a:pt x="921670" y="452002"/>
                </a:lnTo>
                <a:lnTo>
                  <a:pt x="0" y="452002"/>
                </a:lnTo>
                <a:lnTo>
                  <a:pt x="0" y="0"/>
                </a:lnTo>
                <a:close/>
              </a:path>
            </a:pathLst>
          </a:custGeom>
          <a:blipFill>
            <a:blip r:embed="rId5"/>
            <a:stretch>
              <a:fillRect/>
            </a:stretch>
          </a:blipFill>
        </p:spPr>
      </p:sp>
      <p:sp>
        <p:nvSpPr>
          <p:cNvPr id="9" name="TextBox 9"/>
          <p:cNvSpPr txBox="1"/>
          <p:nvPr/>
        </p:nvSpPr>
        <p:spPr>
          <a:xfrm>
            <a:off x="11206190" y="6626481"/>
            <a:ext cx="6053110" cy="1110945"/>
          </a:xfrm>
          <a:prstGeom prst="rect">
            <a:avLst/>
          </a:prstGeom>
        </p:spPr>
        <p:txBody>
          <a:bodyPr lIns="0" tIns="0" rIns="0" bIns="0" rtlCol="0" anchor="t">
            <a:spAutoFit/>
          </a:bodyPr>
          <a:lstStyle/>
          <a:p>
            <a:pPr>
              <a:lnSpc>
                <a:spcPts val="2239"/>
              </a:lnSpc>
            </a:pPr>
            <a:r>
              <a:rPr lang="en-US" sz="1599" dirty="0">
                <a:solidFill>
                  <a:srgbClr val="FFFFFF"/>
                </a:solidFill>
                <a:latin typeface="Open Sans"/>
              </a:rPr>
              <a:t>Clinical training is an essential part of education.</a:t>
            </a:r>
          </a:p>
          <a:p>
            <a:pPr>
              <a:lnSpc>
                <a:spcPts val="2239"/>
              </a:lnSpc>
            </a:pPr>
            <a:endParaRPr lang="en-US" sz="1599" dirty="0">
              <a:solidFill>
                <a:srgbClr val="FFFFFF"/>
              </a:solidFill>
              <a:latin typeface="Open Sans"/>
            </a:endParaRPr>
          </a:p>
          <a:p>
            <a:pPr>
              <a:lnSpc>
                <a:spcPts val="2239"/>
              </a:lnSpc>
            </a:pPr>
            <a:r>
              <a:rPr lang="en-US" sz="1599" dirty="0">
                <a:solidFill>
                  <a:srgbClr val="FFFFFF"/>
                </a:solidFill>
                <a:latin typeface="Open Sans"/>
              </a:rPr>
              <a:t>Students work with </a:t>
            </a:r>
            <a:r>
              <a:rPr lang="en-GB" sz="1599" dirty="0">
                <a:solidFill>
                  <a:srgbClr val="FFFFFF"/>
                </a:solidFill>
                <a:latin typeface="Open Sans"/>
              </a:rPr>
              <a:t>various </a:t>
            </a:r>
            <a:r>
              <a:rPr lang="en-US" sz="1599" dirty="0">
                <a:solidFill>
                  <a:srgbClr val="FFFFFF"/>
                </a:solidFill>
                <a:latin typeface="Open Sans"/>
              </a:rPr>
              <a:t>animal species, study pathological materials and processes, and master modern equipment.</a:t>
            </a:r>
          </a:p>
        </p:txBody>
      </p:sp>
      <p:sp>
        <p:nvSpPr>
          <p:cNvPr id="10" name="TextBox 10"/>
          <p:cNvSpPr txBox="1"/>
          <p:nvPr/>
        </p:nvSpPr>
        <p:spPr>
          <a:xfrm>
            <a:off x="11206190" y="3967018"/>
            <a:ext cx="6053110" cy="264160"/>
          </a:xfrm>
          <a:prstGeom prst="rect">
            <a:avLst/>
          </a:prstGeom>
        </p:spPr>
        <p:txBody>
          <a:bodyPr lIns="0" tIns="0" rIns="0" bIns="0" rtlCol="0" anchor="t">
            <a:spAutoFit/>
          </a:bodyPr>
          <a:lstStyle/>
          <a:p>
            <a:pPr>
              <a:lnSpc>
                <a:spcPts val="2239"/>
              </a:lnSpc>
              <a:spcBef>
                <a:spcPct val="0"/>
              </a:spcBef>
            </a:pPr>
            <a:r>
              <a:rPr lang="en-US" sz="1599" cap="all" dirty="0">
                <a:solidFill>
                  <a:srgbClr val="FFFFFF"/>
                </a:solidFill>
                <a:latin typeface="Open Sans"/>
              </a:rPr>
              <a:t>#invest in education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6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000"/>
            </a:blip>
            <a:stretch>
              <a:fillRect t="-9259" b="-9259"/>
            </a:stretch>
          </a:blipFill>
        </p:spPr>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1028700" y="1617358"/>
            <a:ext cx="5410200" cy="3393446"/>
            <a:chOff x="0" y="0"/>
            <a:chExt cx="7213600" cy="4524595"/>
          </a:xfrm>
        </p:grpSpPr>
        <p:pic>
          <p:nvPicPr>
            <p:cNvPr id="5" name="Picture 5"/>
            <p:cNvPicPr>
              <a:picLocks noChangeAspect="1"/>
            </p:cNvPicPr>
            <p:nvPr/>
          </p:nvPicPr>
          <p:blipFill>
            <a:blip r:embed="rId5"/>
            <a:srcRect t="8184" b="8184"/>
            <a:stretch>
              <a:fillRect/>
            </a:stretch>
          </p:blipFill>
          <p:spPr>
            <a:xfrm>
              <a:off x="0" y="0"/>
              <a:ext cx="7213600" cy="4524595"/>
            </a:xfrm>
            <a:prstGeom prst="rect">
              <a:avLst/>
            </a:prstGeom>
          </p:spPr>
        </p:pic>
      </p:grpSp>
      <p:grpSp>
        <p:nvGrpSpPr>
          <p:cNvPr id="6" name="Group 6"/>
          <p:cNvGrpSpPr/>
          <p:nvPr/>
        </p:nvGrpSpPr>
        <p:grpSpPr>
          <a:xfrm>
            <a:off x="6438900" y="1617358"/>
            <a:ext cx="5410200" cy="3393446"/>
            <a:chOff x="0" y="0"/>
            <a:chExt cx="7213600" cy="4524595"/>
          </a:xfrm>
        </p:grpSpPr>
        <p:pic>
          <p:nvPicPr>
            <p:cNvPr id="7" name="Picture 7"/>
            <p:cNvPicPr>
              <a:picLocks noChangeAspect="1"/>
            </p:cNvPicPr>
            <p:nvPr/>
          </p:nvPicPr>
          <p:blipFill>
            <a:blip r:embed="rId6"/>
            <a:srcRect t="8184" b="8184"/>
            <a:stretch>
              <a:fillRect/>
            </a:stretch>
          </p:blipFill>
          <p:spPr>
            <a:xfrm>
              <a:off x="0" y="0"/>
              <a:ext cx="7213600" cy="4524595"/>
            </a:xfrm>
            <a:prstGeom prst="rect">
              <a:avLst/>
            </a:prstGeom>
          </p:spPr>
        </p:pic>
      </p:grpSp>
      <p:grpSp>
        <p:nvGrpSpPr>
          <p:cNvPr id="8" name="Group 8"/>
          <p:cNvGrpSpPr/>
          <p:nvPr/>
        </p:nvGrpSpPr>
        <p:grpSpPr>
          <a:xfrm>
            <a:off x="11849100" y="1617358"/>
            <a:ext cx="5410200" cy="3393446"/>
            <a:chOff x="0" y="0"/>
            <a:chExt cx="7213600" cy="4524595"/>
          </a:xfrm>
        </p:grpSpPr>
        <p:pic>
          <p:nvPicPr>
            <p:cNvPr id="9" name="Picture 9"/>
            <p:cNvPicPr>
              <a:picLocks noChangeAspect="1"/>
            </p:cNvPicPr>
            <p:nvPr/>
          </p:nvPicPr>
          <p:blipFill>
            <a:blip r:embed="rId7"/>
            <a:srcRect t="2957" b="2957"/>
            <a:stretch>
              <a:fillRect/>
            </a:stretch>
          </p:blipFill>
          <p:spPr>
            <a:xfrm>
              <a:off x="0" y="0"/>
              <a:ext cx="7213600" cy="4524595"/>
            </a:xfrm>
            <a:prstGeom prst="rect">
              <a:avLst/>
            </a:prstGeom>
          </p:spPr>
        </p:pic>
      </p:grpSp>
      <p:grpSp>
        <p:nvGrpSpPr>
          <p:cNvPr id="10" name="Group 10"/>
          <p:cNvGrpSpPr/>
          <p:nvPr/>
        </p:nvGrpSpPr>
        <p:grpSpPr>
          <a:xfrm>
            <a:off x="11849100" y="5010804"/>
            <a:ext cx="5410200" cy="3428968"/>
            <a:chOff x="0" y="0"/>
            <a:chExt cx="1973656" cy="1250897"/>
          </a:xfrm>
        </p:grpSpPr>
        <p:sp>
          <p:nvSpPr>
            <p:cNvPr id="11" name="Freeform 11"/>
            <p:cNvSpPr/>
            <p:nvPr/>
          </p:nvSpPr>
          <p:spPr>
            <a:xfrm>
              <a:off x="0" y="0"/>
              <a:ext cx="1973655" cy="1250897"/>
            </a:xfrm>
            <a:custGeom>
              <a:avLst/>
              <a:gdLst/>
              <a:ahLst/>
              <a:cxnLst/>
              <a:rect l="l" t="t" r="r" b="b"/>
              <a:pathLst>
                <a:path w="1973655" h="1250897">
                  <a:moveTo>
                    <a:pt x="0" y="0"/>
                  </a:moveTo>
                  <a:lnTo>
                    <a:pt x="1973655" y="0"/>
                  </a:lnTo>
                  <a:lnTo>
                    <a:pt x="1973655" y="1250897"/>
                  </a:lnTo>
                  <a:lnTo>
                    <a:pt x="0" y="1250897"/>
                  </a:lnTo>
                  <a:close/>
                </a:path>
              </a:pathLst>
            </a:custGeom>
            <a:solidFill>
              <a:srgbClr val="112B8E"/>
            </a:solidFill>
          </p:spPr>
        </p:sp>
      </p:grpSp>
      <p:grpSp>
        <p:nvGrpSpPr>
          <p:cNvPr id="12" name="Group 12"/>
          <p:cNvGrpSpPr/>
          <p:nvPr/>
        </p:nvGrpSpPr>
        <p:grpSpPr>
          <a:xfrm>
            <a:off x="6438900" y="5010804"/>
            <a:ext cx="5410200" cy="3428968"/>
            <a:chOff x="0" y="0"/>
            <a:chExt cx="1973656" cy="1250897"/>
          </a:xfrm>
        </p:grpSpPr>
        <p:sp>
          <p:nvSpPr>
            <p:cNvPr id="13" name="Freeform 13"/>
            <p:cNvSpPr/>
            <p:nvPr/>
          </p:nvSpPr>
          <p:spPr>
            <a:xfrm>
              <a:off x="0" y="0"/>
              <a:ext cx="1973655" cy="1250897"/>
            </a:xfrm>
            <a:custGeom>
              <a:avLst/>
              <a:gdLst/>
              <a:ahLst/>
              <a:cxnLst/>
              <a:rect l="l" t="t" r="r" b="b"/>
              <a:pathLst>
                <a:path w="1973655" h="1250897">
                  <a:moveTo>
                    <a:pt x="0" y="0"/>
                  </a:moveTo>
                  <a:lnTo>
                    <a:pt x="1973655" y="0"/>
                  </a:lnTo>
                  <a:lnTo>
                    <a:pt x="1973655" y="1250897"/>
                  </a:lnTo>
                  <a:lnTo>
                    <a:pt x="0" y="1250897"/>
                  </a:lnTo>
                  <a:close/>
                </a:path>
              </a:pathLst>
            </a:custGeom>
            <a:solidFill>
              <a:srgbClr val="F4F2F2">
                <a:alpha val="60000"/>
              </a:srgbClr>
            </a:solidFill>
          </p:spPr>
        </p:sp>
      </p:grpSp>
      <p:grpSp>
        <p:nvGrpSpPr>
          <p:cNvPr id="14" name="Group 14"/>
          <p:cNvGrpSpPr/>
          <p:nvPr/>
        </p:nvGrpSpPr>
        <p:grpSpPr>
          <a:xfrm>
            <a:off x="1028700" y="5010804"/>
            <a:ext cx="5410200" cy="3428968"/>
            <a:chOff x="0" y="0"/>
            <a:chExt cx="1973656" cy="1250897"/>
          </a:xfrm>
        </p:grpSpPr>
        <p:sp>
          <p:nvSpPr>
            <p:cNvPr id="15" name="Freeform 15"/>
            <p:cNvSpPr/>
            <p:nvPr/>
          </p:nvSpPr>
          <p:spPr>
            <a:xfrm>
              <a:off x="0" y="0"/>
              <a:ext cx="1973655" cy="1250897"/>
            </a:xfrm>
            <a:custGeom>
              <a:avLst/>
              <a:gdLst/>
              <a:ahLst/>
              <a:cxnLst/>
              <a:rect l="l" t="t" r="r" b="b"/>
              <a:pathLst>
                <a:path w="1973655" h="1250897">
                  <a:moveTo>
                    <a:pt x="0" y="0"/>
                  </a:moveTo>
                  <a:lnTo>
                    <a:pt x="1973655" y="0"/>
                  </a:lnTo>
                  <a:lnTo>
                    <a:pt x="1973655" y="1250897"/>
                  </a:lnTo>
                  <a:lnTo>
                    <a:pt x="0" y="1250897"/>
                  </a:lnTo>
                  <a:close/>
                </a:path>
              </a:pathLst>
            </a:custGeom>
            <a:solidFill>
              <a:srgbClr val="F4F2F2">
                <a:alpha val="29804"/>
              </a:srgbClr>
            </a:solidFill>
          </p:spPr>
        </p:sp>
      </p:grpSp>
      <p:sp>
        <p:nvSpPr>
          <p:cNvPr id="16" name="TextBox 16"/>
          <p:cNvSpPr txBox="1"/>
          <p:nvPr/>
        </p:nvSpPr>
        <p:spPr>
          <a:xfrm>
            <a:off x="1793858" y="6266472"/>
            <a:ext cx="3882278" cy="1110945"/>
          </a:xfrm>
          <a:prstGeom prst="rect">
            <a:avLst/>
          </a:prstGeom>
        </p:spPr>
        <p:txBody>
          <a:bodyPr lIns="0" tIns="0" rIns="0" bIns="0" rtlCol="0" anchor="t">
            <a:spAutoFit/>
          </a:bodyPr>
          <a:lstStyle/>
          <a:p>
            <a:pPr>
              <a:lnSpc>
                <a:spcPts val="2239"/>
              </a:lnSpc>
              <a:spcBef>
                <a:spcPct val="0"/>
              </a:spcBef>
            </a:pPr>
            <a:r>
              <a:rPr lang="en-US" sz="1599" dirty="0">
                <a:solidFill>
                  <a:srgbClr val="171616"/>
                </a:solidFill>
                <a:latin typeface="Open Sans"/>
              </a:rPr>
              <a:t>The training makes use of pathological material, through which students have an opportunity to study the phenomena and processes that occur in the body.</a:t>
            </a:r>
            <a:endParaRPr lang="ru-RU" sz="1599" dirty="0">
              <a:solidFill>
                <a:srgbClr val="171616"/>
              </a:solidFill>
              <a:latin typeface="Open Sans"/>
            </a:endParaRPr>
          </a:p>
        </p:txBody>
      </p:sp>
      <p:sp>
        <p:nvSpPr>
          <p:cNvPr id="17" name="TextBox 17"/>
          <p:cNvSpPr txBox="1"/>
          <p:nvPr/>
        </p:nvSpPr>
        <p:spPr>
          <a:xfrm>
            <a:off x="1793858" y="5786469"/>
            <a:ext cx="3073778" cy="297180"/>
          </a:xfrm>
          <a:prstGeom prst="rect">
            <a:avLst/>
          </a:prstGeom>
        </p:spPr>
        <p:txBody>
          <a:bodyPr lIns="0" tIns="0" rIns="0" bIns="0" rtlCol="0" anchor="t">
            <a:spAutoFit/>
          </a:bodyPr>
          <a:lstStyle/>
          <a:p>
            <a:pPr>
              <a:lnSpc>
                <a:spcPts val="2519"/>
              </a:lnSpc>
              <a:spcBef>
                <a:spcPct val="0"/>
              </a:spcBef>
            </a:pPr>
            <a:r>
              <a:rPr lang="en-GB" sz="1799" dirty="0">
                <a:solidFill>
                  <a:srgbClr val="171616"/>
                </a:solidFill>
                <a:latin typeface="Open Sans Bold"/>
              </a:rPr>
              <a:t>Unique materials</a:t>
            </a:r>
            <a:endParaRPr lang="en-US" sz="1799" dirty="0">
              <a:solidFill>
                <a:srgbClr val="171616"/>
              </a:solidFill>
              <a:latin typeface="Open Sans Bold"/>
            </a:endParaRPr>
          </a:p>
        </p:txBody>
      </p:sp>
      <p:sp>
        <p:nvSpPr>
          <p:cNvPr id="18" name="TextBox 18"/>
          <p:cNvSpPr txBox="1"/>
          <p:nvPr/>
        </p:nvSpPr>
        <p:spPr>
          <a:xfrm>
            <a:off x="7204058" y="6266472"/>
            <a:ext cx="3882278" cy="828817"/>
          </a:xfrm>
          <a:prstGeom prst="rect">
            <a:avLst/>
          </a:prstGeom>
        </p:spPr>
        <p:txBody>
          <a:bodyPr lIns="0" tIns="0" rIns="0" bIns="0" rtlCol="0" anchor="t">
            <a:spAutoFit/>
          </a:bodyPr>
          <a:lstStyle/>
          <a:p>
            <a:pPr>
              <a:lnSpc>
                <a:spcPts val="2239"/>
              </a:lnSpc>
              <a:spcBef>
                <a:spcPct val="0"/>
              </a:spcBef>
            </a:pPr>
            <a:r>
              <a:rPr lang="en-US" sz="1599" dirty="0">
                <a:solidFill>
                  <a:srgbClr val="171616"/>
                </a:solidFill>
                <a:latin typeface="Open Sans"/>
              </a:rPr>
              <a:t>Students gain work experience under the supervision of </a:t>
            </a:r>
            <a:r>
              <a:rPr lang="en-GB" sz="1599" dirty="0">
                <a:solidFill>
                  <a:srgbClr val="171616"/>
                </a:solidFill>
                <a:latin typeface="Open Sans"/>
              </a:rPr>
              <a:t>professors</a:t>
            </a:r>
            <a:r>
              <a:rPr lang="en-US" sz="1599" dirty="0">
                <a:solidFill>
                  <a:srgbClr val="171616"/>
                </a:solidFill>
                <a:latin typeface="Open Sans"/>
              </a:rPr>
              <a:t> and practicing veterinarians.</a:t>
            </a:r>
          </a:p>
        </p:txBody>
      </p:sp>
      <p:sp>
        <p:nvSpPr>
          <p:cNvPr id="19" name="TextBox 19"/>
          <p:cNvSpPr txBox="1"/>
          <p:nvPr/>
        </p:nvSpPr>
        <p:spPr>
          <a:xfrm>
            <a:off x="7204058" y="5786469"/>
            <a:ext cx="2928910" cy="297180"/>
          </a:xfrm>
          <a:prstGeom prst="rect">
            <a:avLst/>
          </a:prstGeom>
        </p:spPr>
        <p:txBody>
          <a:bodyPr lIns="0" tIns="0" rIns="0" bIns="0" rtlCol="0" anchor="t">
            <a:spAutoFit/>
          </a:bodyPr>
          <a:lstStyle/>
          <a:p>
            <a:pPr>
              <a:lnSpc>
                <a:spcPts val="2519"/>
              </a:lnSpc>
              <a:spcBef>
                <a:spcPct val="0"/>
              </a:spcBef>
            </a:pPr>
            <a:r>
              <a:rPr lang="en-US" sz="1799" dirty="0">
                <a:solidFill>
                  <a:srgbClr val="171616"/>
                </a:solidFill>
                <a:latin typeface="Open Sans Bold"/>
              </a:rPr>
              <a:t>Practical experience</a:t>
            </a:r>
          </a:p>
        </p:txBody>
      </p:sp>
      <p:sp>
        <p:nvSpPr>
          <p:cNvPr id="20" name="TextBox 20"/>
          <p:cNvSpPr txBox="1"/>
          <p:nvPr/>
        </p:nvSpPr>
        <p:spPr>
          <a:xfrm>
            <a:off x="12611864" y="6264137"/>
            <a:ext cx="3882278" cy="828817"/>
          </a:xfrm>
          <a:prstGeom prst="rect">
            <a:avLst/>
          </a:prstGeom>
        </p:spPr>
        <p:txBody>
          <a:bodyPr lIns="0" tIns="0" rIns="0" bIns="0" rtlCol="0" anchor="t">
            <a:spAutoFit/>
          </a:bodyPr>
          <a:lstStyle/>
          <a:p>
            <a:pPr>
              <a:lnSpc>
                <a:spcPts val="2239"/>
              </a:lnSpc>
              <a:spcBef>
                <a:spcPct val="0"/>
              </a:spcBef>
            </a:pPr>
            <a:r>
              <a:rPr lang="en-US" sz="1599" dirty="0">
                <a:solidFill>
                  <a:srgbClr val="FFFFFF"/>
                </a:solidFill>
                <a:latin typeface="Open Sans"/>
              </a:rPr>
              <a:t>Students attend agro-industrial complex enterprises, which contributes to the choice of students' specialization.</a:t>
            </a:r>
          </a:p>
        </p:txBody>
      </p:sp>
      <p:sp>
        <p:nvSpPr>
          <p:cNvPr id="21" name="TextBox 21"/>
          <p:cNvSpPr txBox="1"/>
          <p:nvPr/>
        </p:nvSpPr>
        <p:spPr>
          <a:xfrm>
            <a:off x="12614258" y="5786469"/>
            <a:ext cx="3629103" cy="297180"/>
          </a:xfrm>
          <a:prstGeom prst="rect">
            <a:avLst/>
          </a:prstGeom>
        </p:spPr>
        <p:txBody>
          <a:bodyPr lIns="0" tIns="0" rIns="0" bIns="0" rtlCol="0" anchor="t">
            <a:spAutoFit/>
          </a:bodyPr>
          <a:lstStyle/>
          <a:p>
            <a:pPr>
              <a:lnSpc>
                <a:spcPts val="2519"/>
              </a:lnSpc>
              <a:spcBef>
                <a:spcPct val="0"/>
              </a:spcBef>
            </a:pPr>
            <a:r>
              <a:rPr lang="en-US" sz="1799" dirty="0">
                <a:solidFill>
                  <a:srgbClr val="FFFFFF"/>
                </a:solidFill>
                <a:latin typeface="Open Sans Bold"/>
              </a:rPr>
              <a:t>Undergraduate specializations</a:t>
            </a:r>
          </a:p>
        </p:txBody>
      </p:sp>
      <p:sp>
        <p:nvSpPr>
          <p:cNvPr id="22" name="TextBox 22"/>
          <p:cNvSpPr txBox="1"/>
          <p:nvPr/>
        </p:nvSpPr>
        <p:spPr>
          <a:xfrm>
            <a:off x="787867" y="8999855"/>
            <a:ext cx="1349143" cy="495200"/>
          </a:xfrm>
          <a:prstGeom prst="rect">
            <a:avLst/>
          </a:prstGeom>
        </p:spPr>
        <p:txBody>
          <a:bodyPr lIns="0" tIns="0" rIns="0" bIns="0" rtlCol="0" anchor="t">
            <a:spAutoFit/>
          </a:bodyPr>
          <a:lstStyle/>
          <a:p>
            <a:pPr>
              <a:lnSpc>
                <a:spcPts val="1960"/>
              </a:lnSpc>
            </a:pPr>
            <a:r>
              <a:rPr lang="en-US" sz="1400" dirty="0">
                <a:solidFill>
                  <a:srgbClr val="000000"/>
                </a:solidFill>
                <a:latin typeface="Open Sans"/>
              </a:rPr>
              <a:t>2023</a:t>
            </a:r>
          </a:p>
          <a:p>
            <a:pPr>
              <a:lnSpc>
                <a:spcPts val="1960"/>
              </a:lnSpc>
            </a:pPr>
            <a:r>
              <a:rPr lang="en-US" sz="1400" dirty="0" err="1">
                <a:solidFill>
                  <a:srgbClr val="000000"/>
                </a:solidFill>
                <a:latin typeface="Open Sans"/>
              </a:rPr>
              <a:t>SPbSUVM</a:t>
            </a:r>
            <a:endParaRPr lang="en-US" sz="1400" dirty="0">
              <a:solidFill>
                <a:srgbClr val="000000"/>
              </a:solidFill>
              <a:latin typeface="Open Sans"/>
            </a:endParaRPr>
          </a:p>
        </p:txBody>
      </p:sp>
      <p:sp>
        <p:nvSpPr>
          <p:cNvPr id="23" name="TextBox 23"/>
          <p:cNvSpPr txBox="1"/>
          <p:nvPr/>
        </p:nvSpPr>
        <p:spPr>
          <a:xfrm>
            <a:off x="787867" y="736356"/>
            <a:ext cx="3320420" cy="495200"/>
          </a:xfrm>
          <a:prstGeom prst="rect">
            <a:avLst/>
          </a:prstGeom>
        </p:spPr>
        <p:txBody>
          <a:bodyPr lIns="0" tIns="0" rIns="0" bIns="0" rtlCol="0" anchor="t">
            <a:spAutoFit/>
          </a:bodyPr>
          <a:lstStyle/>
          <a:p>
            <a:pPr>
              <a:lnSpc>
                <a:spcPts val="1960"/>
              </a:lnSpc>
              <a:spcBef>
                <a:spcPct val="0"/>
              </a:spcBef>
            </a:pPr>
            <a:r>
              <a:rPr lang="en-US" sz="1400" cap="all" dirty="0">
                <a:solidFill>
                  <a:srgbClr val="171616"/>
                </a:solidFill>
                <a:latin typeface="Open Sans Bold"/>
              </a:rPr>
              <a:t>The 215th anniversary of veterinary education in Russia</a:t>
            </a:r>
          </a:p>
        </p:txBody>
      </p:sp>
      <p:grpSp>
        <p:nvGrpSpPr>
          <p:cNvPr id="24" name="Group 24"/>
          <p:cNvGrpSpPr/>
          <p:nvPr/>
        </p:nvGrpSpPr>
        <p:grpSpPr>
          <a:xfrm>
            <a:off x="17945100" y="8232317"/>
            <a:ext cx="1026615" cy="1025983"/>
            <a:chOff x="0" y="0"/>
            <a:chExt cx="3289242" cy="3287216"/>
          </a:xfrm>
        </p:grpSpPr>
        <p:sp>
          <p:nvSpPr>
            <p:cNvPr id="25" name="Freeform 25"/>
            <p:cNvSpPr/>
            <p:nvPr/>
          </p:nvSpPr>
          <p:spPr>
            <a:xfrm>
              <a:off x="0" y="0"/>
              <a:ext cx="3289242" cy="3287216"/>
            </a:xfrm>
            <a:custGeom>
              <a:avLst/>
              <a:gdLst/>
              <a:ahLst/>
              <a:cxnLst/>
              <a:rect l="l" t="t" r="r" b="b"/>
              <a:pathLst>
                <a:path w="3289242" h="3287216">
                  <a:moveTo>
                    <a:pt x="0" y="0"/>
                  </a:moveTo>
                  <a:lnTo>
                    <a:pt x="3289242" y="0"/>
                  </a:lnTo>
                  <a:lnTo>
                    <a:pt x="3289242" y="3287216"/>
                  </a:lnTo>
                  <a:lnTo>
                    <a:pt x="0" y="3287216"/>
                  </a:lnTo>
                  <a:close/>
                </a:path>
              </a:pathLst>
            </a:custGeom>
            <a:solidFill>
              <a:srgbClr val="112B8E"/>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2172</TotalTime>
  <Words>1126</Words>
  <Application>Microsoft Office PowerPoint</Application>
  <PresentationFormat>Произвольный</PresentationFormat>
  <Paragraphs>156</Paragraphs>
  <Slides>16</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16</vt:i4>
      </vt:variant>
    </vt:vector>
  </HeadingPairs>
  <TitlesOfParts>
    <vt:vector size="28" baseType="lpstr">
      <vt:lpstr>Inter Bold</vt:lpstr>
      <vt:lpstr>Open Sans</vt:lpstr>
      <vt:lpstr>Open Sans Bold</vt:lpstr>
      <vt:lpstr>Arial</vt:lpstr>
      <vt:lpstr>Inter Semi-Bold</vt:lpstr>
      <vt:lpstr>Antonio Bold</vt:lpstr>
      <vt:lpstr>Lato Bold</vt:lpstr>
      <vt:lpstr>Roboto Bold</vt:lpstr>
      <vt:lpstr>Calibri</vt:lpstr>
      <vt:lpstr>Inter Heavy</vt:lpstr>
      <vt:lpstr>Poppins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and White Modern Company Presentation</dc:title>
  <dc:creator>Илья Струков</dc:creator>
  <cp:lastModifiedBy>Учетная запись Майкрософт</cp:lastModifiedBy>
  <cp:revision>138</cp:revision>
  <dcterms:created xsi:type="dcterms:W3CDTF">2006-08-16T00:00:00Z</dcterms:created>
  <dcterms:modified xsi:type="dcterms:W3CDTF">2024-01-30T10:02:58Z</dcterms:modified>
  <dc:identifier>DAFq1XtQSOY</dc:identifier>
</cp:coreProperties>
</file>